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53"/>
  </p:notesMasterIdLst>
  <p:sldIdLst>
    <p:sldId id="1177" r:id="rId2"/>
    <p:sldId id="256" r:id="rId3"/>
    <p:sldId id="1204" r:id="rId4"/>
    <p:sldId id="257" r:id="rId5"/>
    <p:sldId id="1179" r:id="rId6"/>
    <p:sldId id="258" r:id="rId7"/>
    <p:sldId id="1180" r:id="rId8"/>
    <p:sldId id="1172" r:id="rId9"/>
    <p:sldId id="1181" r:id="rId10"/>
    <p:sldId id="1173" r:id="rId11"/>
    <p:sldId id="319" r:id="rId12"/>
    <p:sldId id="1183" r:id="rId13"/>
    <p:sldId id="295" r:id="rId14"/>
    <p:sldId id="1184" r:id="rId15"/>
    <p:sldId id="345" r:id="rId16"/>
    <p:sldId id="331" r:id="rId17"/>
    <p:sldId id="1186" r:id="rId18"/>
    <p:sldId id="267" r:id="rId19"/>
    <p:sldId id="1187" r:id="rId20"/>
    <p:sldId id="266" r:id="rId21"/>
    <p:sldId id="1188" r:id="rId22"/>
    <p:sldId id="268" r:id="rId23"/>
    <p:sldId id="1189" r:id="rId24"/>
    <p:sldId id="269" r:id="rId25"/>
    <p:sldId id="369" r:id="rId26"/>
    <p:sldId id="1191" r:id="rId27"/>
    <p:sldId id="1174" r:id="rId28"/>
    <p:sldId id="1192" r:id="rId29"/>
    <p:sldId id="323" r:id="rId30"/>
    <p:sldId id="1193" r:id="rId31"/>
    <p:sldId id="302" r:id="rId32"/>
    <p:sldId id="1194" r:id="rId33"/>
    <p:sldId id="297" r:id="rId34"/>
    <p:sldId id="1195" r:id="rId35"/>
    <p:sldId id="296" r:id="rId36"/>
    <p:sldId id="1196" r:id="rId37"/>
    <p:sldId id="264" r:id="rId38"/>
    <p:sldId id="1197" r:id="rId39"/>
    <p:sldId id="298" r:id="rId40"/>
    <p:sldId id="1198" r:id="rId41"/>
    <p:sldId id="300" r:id="rId42"/>
    <p:sldId id="1199" r:id="rId43"/>
    <p:sldId id="299" r:id="rId44"/>
    <p:sldId id="1200" r:id="rId45"/>
    <p:sldId id="1176" r:id="rId46"/>
    <p:sldId id="1201" r:id="rId47"/>
    <p:sldId id="304" r:id="rId48"/>
    <p:sldId id="1202" r:id="rId49"/>
    <p:sldId id="1175" r:id="rId50"/>
    <p:sldId id="321" r:id="rId51"/>
    <p:sldId id="322"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8C9988-7F25-4BE5-A1AC-605DB4E826CF}">
  <a:tblStyle styleId="{B68C9988-7F25-4BE5-A1AC-605DB4E826C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F79E66D-EB0D-4CB9-9149-71BD330B14D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0"/>
    <p:restoredTop sz="69798"/>
  </p:normalViewPr>
  <p:slideViewPr>
    <p:cSldViewPr snapToGrid="0">
      <p:cViewPr varScale="1">
        <p:scale>
          <a:sx n="82" d="100"/>
          <a:sy n="82" d="100"/>
        </p:scale>
        <p:origin x="1496" y="176"/>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77" name="Google Shape;7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56" name="Google Shape;45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579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Video 34 clip + transcript HANDOUT: Rehearsing the ground rules…. 6 mins. 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Science Talk Rules Final amplified.mp4</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Verdana" panose="020B0604030504040204" pitchFamily="34" charset="0"/>
              </a:rPr>
              <a:t>This clip comes from a Science Lesson of Year 6 in England (students’ ages between 10 and 11 years old). In this lesson, the students will have a ‘cafe conversation’ in small groups to discuss about the solar system. In this clip, the teacher set the ground for a dialogic peer discussion. Firstly, she revisits the talk rules that have been previously agreed with the class. Then, she asks the students for some ‘top tips’ for successful discussions. The students contribute some tips. The teacher builds on the students' contributions before inviting another student to speak in each case.</a:t>
            </a:r>
            <a:endParaRPr lang="en-US" dirty="0"/>
          </a:p>
        </p:txBody>
      </p:sp>
      <p:sp>
        <p:nvSpPr>
          <p:cNvPr id="4" name="Slide Number Placeholder 3"/>
          <p:cNvSpPr>
            <a:spLocks noGrp="1"/>
          </p:cNvSpPr>
          <p:nvPr>
            <p:ph type="sldNum" sz="quarter" idx="10"/>
          </p:nvPr>
        </p:nvSpPr>
        <p:spPr/>
        <p:txBody>
          <a:bodyPr/>
          <a:lstStyle/>
          <a:p>
            <a:fld id="{7771A9F1-73BE-5348-B9BC-EB44F43ECAC8}" type="slidenum">
              <a:rPr lang="en-US" smtClean="0"/>
              <a:t>11</a:t>
            </a:fld>
            <a:endParaRPr lang="en-US"/>
          </a:p>
        </p:txBody>
      </p:sp>
    </p:spTree>
    <p:extLst>
      <p:ext uri="{BB962C8B-B14F-4D97-AF65-F5344CB8AC3E}">
        <p14:creationId xmlns:p14="http://schemas.microsoft.com/office/powerpoint/2010/main" val="360665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Ako môžeme aktívne podporovať študentov v spolupráci a komentovaní nápadov iných? </a:t>
            </a:r>
          </a:p>
          <a:p>
            <a:pPr marL="0" marR="0" lvl="0" indent="0" algn="l" rtl="0">
              <a:lnSpc>
                <a:spcPct val="100000"/>
              </a:lnSpc>
              <a:spcBef>
                <a:spcPts val="0"/>
              </a:spcBef>
              <a:spcAft>
                <a:spcPts val="0"/>
              </a:spcAft>
              <a:buClr>
                <a:schemeClr val="dk1"/>
              </a:buClr>
              <a:buSzPts val="14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Príležitosti na dialóg je potrebné </a:t>
            </a:r>
            <a:r>
              <a:rPr lang="en-US" sz="1200" b="1" i="0" u="none" strike="noStrike" cap="none" dirty="0">
                <a:solidFill>
                  <a:schemeClr val="dk1"/>
                </a:solidFill>
                <a:latin typeface="Calibri"/>
                <a:ea typeface="Calibri"/>
                <a:cs typeface="Calibri"/>
                <a:sym typeface="Calibri"/>
              </a:rPr>
              <a:t>naplánovať vopred podľa vášho dialogického zámeru.</a:t>
            </a: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b="1" dirty="0"/>
              <a:t>Návrh úlohy </a:t>
            </a:r>
            <a:r>
              <a:rPr lang="en-US" dirty="0"/>
              <a:t>je rozhodujúci pre umožnenie tohto všetkého a začlenenie požiadavky na spoluprácu a dialóg tomu napomáha, najmä pri vytváraní spoločného produktu, artefaktu.</a:t>
            </a:r>
          </a:p>
          <a:p>
            <a:pPr marL="0" marR="0" lvl="0" indent="0" algn="l" rtl="0">
              <a:lnSpc>
                <a:spcPct val="100000"/>
              </a:lnSpc>
              <a:spcBef>
                <a:spcPts val="0"/>
              </a:spcBef>
              <a:spcAft>
                <a:spcPts val="0"/>
              </a:spcAft>
              <a:buClr>
                <a:schemeClr val="dk1"/>
              </a:buClr>
              <a:buSzPts val="14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50" name="Google Shape;45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931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How can we actively support students in collaborating and commenting on others’ ideas? </a:t>
            </a:r>
          </a:p>
          <a:p>
            <a:pPr marL="0" marR="0" lvl="0" indent="0" algn="l" rtl="0">
              <a:lnSpc>
                <a:spcPct val="100000"/>
              </a:lnSpc>
              <a:spcBef>
                <a:spcPts val="0"/>
              </a:spcBef>
              <a:spcAft>
                <a:spcPts val="0"/>
              </a:spcAft>
              <a:buClr>
                <a:schemeClr val="dk1"/>
              </a:buClr>
              <a:buSzPts val="14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Opportunities for dialogue need to be </a:t>
            </a:r>
            <a:r>
              <a:rPr lang="en-US" sz="1200" b="1" i="0" u="none" strike="noStrike" cap="none" dirty="0">
                <a:solidFill>
                  <a:schemeClr val="dk1"/>
                </a:solidFill>
                <a:latin typeface="Calibri"/>
                <a:ea typeface="Calibri"/>
                <a:cs typeface="Calibri"/>
                <a:sym typeface="Calibri"/>
              </a:rPr>
              <a:t>planned in advance, according to your dialogic intention</a:t>
            </a:r>
            <a:endParaRPr lang="en-US"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The </a:t>
            </a:r>
            <a:r>
              <a:rPr lang="en-US" b="1" dirty="0"/>
              <a:t>task design</a:t>
            </a:r>
            <a:r>
              <a:rPr lang="en-US" dirty="0"/>
              <a:t> is critical for enabling all this and building in a requirement for collaboration and dialogue helps it happen, especially constructing a joint product, an artefact</a:t>
            </a:r>
          </a:p>
          <a:p>
            <a:pPr marL="0" marR="0" lvl="0" indent="0" algn="l" rtl="0">
              <a:lnSpc>
                <a:spcPct val="100000"/>
              </a:lnSpc>
              <a:spcBef>
                <a:spcPts val="0"/>
              </a:spcBef>
              <a:spcAft>
                <a:spcPts val="0"/>
              </a:spcAft>
              <a:buClr>
                <a:schemeClr val="dk1"/>
              </a:buClr>
              <a:buSzPts val="14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50" name="Google Shape;45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931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Úlohy musia vytvárať príležitosti na dialóg a jedným z kľúčových spôsobov bolo používanie vzájomne viditeľných predmetov, na ktoré žiaci spoločne odkazovali</a:t>
            </a:r>
          </a:p>
          <a:p>
            <a:r>
              <a:rPr lang="en-GB" b="1" dirty="0"/>
              <a:t>- Vyžadoval vstup viacerých študentov</a:t>
            </a:r>
          </a:p>
          <a:p>
            <a:endParaRPr lang="en-GB" b="1" dirty="0"/>
          </a:p>
          <a:p>
            <a:r>
              <a:rPr lang="en-GB" b="1" dirty="0"/>
              <a:t>Niektoré uvedené príklady</a:t>
            </a:r>
          </a:p>
          <a:p>
            <a:br>
              <a:rPr lang="en-GB" dirty="0"/>
            </a:b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714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Tasks need to build in opportunities for dialogue and one key way was using mutually visible objects that learners jointly referred to</a:t>
            </a:r>
          </a:p>
          <a:p>
            <a:r>
              <a:rPr lang="en-GB" b="1" dirty="0"/>
              <a:t>- Required multiple students to make input</a:t>
            </a:r>
          </a:p>
          <a:p>
            <a:endParaRPr lang="en-GB" b="1" dirty="0"/>
          </a:p>
          <a:p>
            <a:r>
              <a:rPr lang="en-GB" b="1" dirty="0"/>
              <a:t>Some examples listed</a:t>
            </a:r>
          </a:p>
          <a:p>
            <a:br>
              <a:rPr lang="en-GB" dirty="0"/>
            </a:b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714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children’s jointly constructed artefacts – include </a:t>
            </a:r>
            <a:r>
              <a:rPr lang="en-US" sz="1200" dirty="0"/>
              <a:t>story, poster/collage, concept map, presentation, number line, food chain</a:t>
            </a:r>
            <a:endParaRPr lang="en-US" dirty="0"/>
          </a:p>
        </p:txBody>
      </p:sp>
      <p:sp>
        <p:nvSpPr>
          <p:cNvPr id="4" name="Slide Number Placeholder 3"/>
          <p:cNvSpPr>
            <a:spLocks noGrp="1"/>
          </p:cNvSpPr>
          <p:nvPr>
            <p:ph type="sldNum" sz="quarter" idx="10"/>
          </p:nvPr>
        </p:nvSpPr>
        <p:spPr/>
        <p:txBody>
          <a:bodyPr/>
          <a:lstStyle/>
          <a:p>
            <a:fld id="{2B5B09C1-E538-8D4B-B234-BB0C0BA1A2B6}" type="slidenum">
              <a:rPr lang="en-US" smtClean="0"/>
              <a:t>16</a:t>
            </a:fld>
            <a:endParaRPr lang="en-US"/>
          </a:p>
        </p:txBody>
      </p:sp>
    </p:spTree>
    <p:extLst>
      <p:ext uri="{BB962C8B-B14F-4D97-AF65-F5344CB8AC3E}">
        <p14:creationId xmlns:p14="http://schemas.microsoft.com/office/powerpoint/2010/main" val="2846544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Medzi ďalšie úspešné stratégie patrí diskusia o bodoch namiesto odpovedí na priame otázky.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1"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Práca v skupine nemusí </a:t>
            </a:r>
            <a:r>
              <a:rPr lang="en-US" b="1" dirty="0"/>
              <a:t>viesť k dosiahnutiu konsenzu</a:t>
            </a:r>
            <a:r>
              <a:rPr lang="en-US" dirty="0"/>
              <a:t>, ale dôležitá je prítomnosť </a:t>
            </a:r>
            <a:r>
              <a:rPr lang="en-US" b="1" dirty="0"/>
              <a:t>zdôvodnenej diskusie</a:t>
            </a:r>
            <a:r>
              <a:rPr lang="en-US"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sz="1200" b="0" i="0" u="none" strike="noStrike" cap="none" dirty="0">
              <a:solidFill>
                <a:schemeClr val="dk1"/>
              </a:solidFill>
              <a:latin typeface="Calibri"/>
              <a:ea typeface="Calibri"/>
              <a:cs typeface="Calibri"/>
              <a:sym typeface="Calibri"/>
            </a:endParaRP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0476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Other successful strategies include S discussions of talking points instead of answering direct Qs.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1"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Group work does not need to be </a:t>
            </a:r>
            <a:r>
              <a:rPr lang="en-US" b="1" dirty="0"/>
              <a:t>consensus-forming</a:t>
            </a:r>
            <a:r>
              <a:rPr lang="en-US" dirty="0"/>
              <a:t>, but the presence of a</a:t>
            </a:r>
            <a:r>
              <a:rPr lang="en-US" b="1" dirty="0"/>
              <a:t> reasoned debate</a:t>
            </a:r>
            <a:r>
              <a:rPr lang="en-US" dirty="0"/>
              <a:t> is important.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sz="1200" b="0" i="0" u="none" strike="noStrike" cap="none" dirty="0">
              <a:solidFill>
                <a:schemeClr val="dk1"/>
              </a:solidFill>
              <a:latin typeface="Calibri"/>
              <a:ea typeface="Calibri"/>
              <a:cs typeface="Calibri"/>
              <a:sym typeface="Calibri"/>
            </a:endParaRP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0476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Je potrebné, aby žiaci mali k dispozícii </a:t>
            </a:r>
            <a:r>
              <a:rPr lang="en-US" b="1" dirty="0"/>
              <a:t>rôzne </a:t>
            </a:r>
            <a:r>
              <a:rPr lang="en-US" dirty="0"/>
              <a:t>myšlienky, ktoré môžu zvážiť alebo porovnať, pretože sú potrebné na produktívny dialóg a tvorivé nápady.</a:t>
            </a:r>
            <a:endParaRPr lang="en-GB" b="1" dirty="0"/>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Nie všetky nápady sa rodia rovnako! Študenti ich musia zvážiť...</a:t>
            </a:r>
          </a:p>
          <a:p>
            <a:pPr marL="0" lvl="0" indent="0" algn="l" rtl="0">
              <a:spcBef>
                <a:spcPts val="0"/>
              </a:spcBef>
              <a:spcAft>
                <a:spcPts val="0"/>
              </a:spcAft>
              <a:buNone/>
            </a:pPr>
            <a:endParaRPr lang="en-GB" dirty="0"/>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05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77" name="Google Shape;7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There needs to be </a:t>
            </a:r>
            <a:r>
              <a:rPr lang="en-US" b="1" dirty="0"/>
              <a:t>different idea</a:t>
            </a:r>
            <a:r>
              <a:rPr lang="en-US" dirty="0"/>
              <a:t>s for students to consider or contrast, as these are needed for productive dialogue and generating  creative ideas.</a:t>
            </a:r>
            <a:endParaRPr lang="en-GB" b="1" dirty="0"/>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Not all ideas are born equal! Students need to weigh them up…</a:t>
            </a:r>
          </a:p>
          <a:p>
            <a:pPr marL="0" lvl="0" indent="0" algn="l" rtl="0">
              <a:spcBef>
                <a:spcPts val="0"/>
              </a:spcBef>
              <a:spcAft>
                <a:spcPts val="0"/>
              </a:spcAft>
              <a:buNone/>
            </a:pPr>
            <a:endParaRPr lang="en-GB" dirty="0"/>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051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Znalosť obsahu...</a:t>
            </a: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98" name="Google Shape;9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036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Content knowledge…</a:t>
            </a: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98" name="Google Shape;9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0368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Alebo viac diskurzívnych tém</a:t>
            </a:r>
            <a:endParaRPr sz="1200" b="0" i="0" u="none" strike="noStrike" cap="none" dirty="0">
              <a:solidFill>
                <a:schemeClr val="dk1"/>
              </a:solidFill>
              <a:latin typeface="Calibri"/>
              <a:ea typeface="Calibri"/>
              <a:cs typeface="Calibri"/>
              <a:sym typeface="Calibri"/>
            </a:endParaRPr>
          </a:p>
        </p:txBody>
      </p:sp>
      <p:sp>
        <p:nvSpPr>
          <p:cNvPr id="106" name="Google Shape;10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3479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none" strike="noStrike" cap="none" dirty="0">
                <a:solidFill>
                  <a:schemeClr val="dk1"/>
                </a:solidFill>
                <a:latin typeface="Calibri"/>
                <a:ea typeface="Calibri"/>
                <a:cs typeface="Calibri"/>
                <a:sym typeface="Calibri"/>
              </a:rPr>
              <a:t>Or more discursive topics</a:t>
            </a:r>
            <a:endParaRPr sz="1200" b="0" i="0" u="none" strike="noStrike" cap="none" dirty="0">
              <a:solidFill>
                <a:schemeClr val="dk1"/>
              </a:solidFill>
              <a:latin typeface="Calibri"/>
              <a:ea typeface="Calibri"/>
              <a:cs typeface="Calibri"/>
              <a:sym typeface="Calibri"/>
            </a:endParaRPr>
          </a:p>
        </p:txBody>
      </p:sp>
      <p:sp>
        <p:nvSpPr>
          <p:cNvPr id="106" name="Google Shape;10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3479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Science SP talking points edited down slightly </a:t>
            </a:r>
            <a:r>
              <a:rPr lang="en-US" dirty="0" err="1"/>
              <a:t>amplified.mov</a:t>
            </a:r>
            <a:r>
              <a:rPr lang="en-US" dirty="0"/>
              <a:t> 5.53 mins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effectLst/>
                <a:latin typeface="Calibri"/>
                <a:ea typeface="Calibri"/>
                <a:cs typeface="Calibri"/>
                <a:sym typeface="Calibri"/>
              </a:rPr>
              <a:t>https://</a:t>
            </a:r>
            <a:r>
              <a:rPr lang="en-GB" sz="1200" b="0" i="0" u="none" strike="noStrike" cap="none" dirty="0" err="1">
                <a:solidFill>
                  <a:schemeClr val="dk1"/>
                </a:solidFill>
                <a:effectLst/>
                <a:latin typeface="Calibri"/>
                <a:ea typeface="Calibri"/>
                <a:cs typeface="Calibri"/>
                <a:sym typeface="Calibri"/>
              </a:rPr>
              <a:t>sendfiles.educ.cam.ac.uk</a:t>
            </a:r>
            <a:r>
              <a:rPr lang="en-GB" sz="1200" b="0" i="0" u="none" strike="noStrike" cap="none" dirty="0">
                <a:solidFill>
                  <a:schemeClr val="dk1"/>
                </a:solidFill>
                <a:effectLst/>
                <a:latin typeface="Calibri"/>
                <a:ea typeface="Calibri"/>
                <a:cs typeface="Calibri"/>
                <a:sym typeface="Calibri"/>
              </a:rPr>
              <a:t>/dl?f084e0947b828736c14cebfb8f95142afee746eb</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 34  Megan Phillips, </a:t>
            </a:r>
            <a:r>
              <a:rPr lang="en-US" dirty="0" err="1"/>
              <a:t>Waterhall</a:t>
            </a:r>
            <a:r>
              <a:rPr lang="en-US" dirty="0"/>
              <a:t> </a:t>
            </a:r>
            <a:r>
              <a:rPr lang="en-US" b="1" dirty="0"/>
              <a:t>(attending</a:t>
            </a:r>
            <a:r>
              <a:rPr lang="en-US" b="1" baseline="0" dirty="0"/>
              <a:t> Birmingham</a:t>
            </a:r>
            <a:r>
              <a:rPr lang="en-US" baseline="0" dirty="0"/>
              <a:t>) –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effectLst/>
                <a:latin typeface="Calibri"/>
                <a:ea typeface="Calibri"/>
                <a:cs typeface="Calibri"/>
                <a:sym typeface="Calibri"/>
              </a:rPr>
              <a:t>Students discuss which of 4 alternative statements about the solar system they agree with.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indent="0">
              <a:buNone/>
            </a:pPr>
            <a:r>
              <a:rPr lang="en-US" sz="1200" i="1" dirty="0"/>
              <a:t>Why is this lesson rated high in student participation?</a:t>
            </a:r>
          </a:p>
          <a:p>
            <a:pPr marL="0" indent="0">
              <a:buNone/>
            </a:pPr>
            <a:endParaRPr lang="en-US" sz="1200" i="1" dirty="0"/>
          </a:p>
          <a:p>
            <a:pPr marL="0" indent="0">
              <a:buNone/>
            </a:pPr>
            <a:r>
              <a:rPr lang="en-US" sz="1200" i="1" dirty="0"/>
              <a:t>Are students listening to each other? Are they being asked to react to others’ ideas? Who are students talking to when they take the floor?</a:t>
            </a:r>
          </a:p>
          <a:p>
            <a:pPr marL="0" indent="0">
              <a:buNone/>
            </a:pPr>
            <a:endParaRPr lang="en-US" sz="1200" i="1" dirty="0"/>
          </a:p>
          <a:p>
            <a:pPr marL="0" indent="0">
              <a:buNone/>
            </a:pPr>
            <a:r>
              <a:rPr lang="en-US" sz="1200" i="1" dirty="0"/>
              <a:t>How inclusive does participation seem in this lesson? What techniques can we use in our classrooms to make participation more equitable?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(Great</a:t>
            </a:r>
            <a:r>
              <a:rPr lang="en-US" baseline="0" dirty="0"/>
              <a:t> examples of IEL &amp; Q from T)</a:t>
            </a:r>
            <a:endParaRPr lang="en-US" dirty="0"/>
          </a:p>
        </p:txBody>
      </p:sp>
      <p:sp>
        <p:nvSpPr>
          <p:cNvPr id="4" name="Slide Number Placeholder 3"/>
          <p:cNvSpPr>
            <a:spLocks noGrp="1"/>
          </p:cNvSpPr>
          <p:nvPr>
            <p:ph type="sldNum" sz="quarter" idx="10"/>
          </p:nvPr>
        </p:nvSpPr>
        <p:spPr/>
        <p:txBody>
          <a:bodyPr/>
          <a:lstStyle/>
          <a:p>
            <a:fld id="{7771A9F1-73BE-5348-B9BC-EB44F43ECAC8}" type="slidenum">
              <a:rPr lang="en-US" smtClean="0"/>
              <a:t>25</a:t>
            </a:fld>
            <a:endParaRPr lang="en-US"/>
          </a:p>
        </p:txBody>
      </p:sp>
    </p:spTree>
    <p:extLst>
      <p:ext uri="{BB962C8B-B14F-4D97-AF65-F5344CB8AC3E}">
        <p14:creationId xmlns:p14="http://schemas.microsoft.com/office/powerpoint/2010/main" val="854037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0078BC81-4D1C-CCB4-CCFF-FD7D2BEF7E14}"/>
            </a:ext>
          </a:extLst>
        </p:cNvPr>
        <p:cNvGrpSpPr/>
        <p:nvPr/>
      </p:nvGrpSpPr>
      <p:grpSpPr>
        <a:xfrm>
          <a:off x="0" y="0"/>
          <a:ext cx="0" cy="0"/>
          <a:chOff x="0" y="0"/>
          <a:chExt cx="0" cy="0"/>
        </a:xfrm>
      </p:grpSpPr>
      <p:sp>
        <p:nvSpPr>
          <p:cNvPr id="150" name="Google Shape;150;p10:notes">
            <a:extLst>
              <a:ext uri="{FF2B5EF4-FFF2-40B4-BE49-F238E27FC236}">
                <a16:creationId xmlns:a16="http://schemas.microsoft.com/office/drawing/2014/main" id="{3010FC48-DE26-25CC-F003-9FCE488EEFE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a:extLst>
              <a:ext uri="{FF2B5EF4-FFF2-40B4-BE49-F238E27FC236}">
                <a16:creationId xmlns:a16="http://schemas.microsoft.com/office/drawing/2014/main" id="{F845132C-3939-D427-B899-039C7D76405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52" name="Google Shape;152;p10:notes">
            <a:extLst>
              <a:ext uri="{FF2B5EF4-FFF2-40B4-BE49-F238E27FC236}">
                <a16:creationId xmlns:a16="http://schemas.microsoft.com/office/drawing/2014/main" id="{D54E65BE-B453-CE86-F15D-1168D4EE7D0B}"/>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25718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0078BC81-4D1C-CCB4-CCFF-FD7D2BEF7E14}"/>
            </a:ext>
          </a:extLst>
        </p:cNvPr>
        <p:cNvGrpSpPr/>
        <p:nvPr/>
      </p:nvGrpSpPr>
      <p:grpSpPr>
        <a:xfrm>
          <a:off x="0" y="0"/>
          <a:ext cx="0" cy="0"/>
          <a:chOff x="0" y="0"/>
          <a:chExt cx="0" cy="0"/>
        </a:xfrm>
      </p:grpSpPr>
      <p:sp>
        <p:nvSpPr>
          <p:cNvPr id="150" name="Google Shape;150;p10:notes">
            <a:extLst>
              <a:ext uri="{FF2B5EF4-FFF2-40B4-BE49-F238E27FC236}">
                <a16:creationId xmlns:a16="http://schemas.microsoft.com/office/drawing/2014/main" id="{3010FC48-DE26-25CC-F003-9FCE488EEFE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a:extLst>
              <a:ext uri="{FF2B5EF4-FFF2-40B4-BE49-F238E27FC236}">
                <a16:creationId xmlns:a16="http://schemas.microsoft.com/office/drawing/2014/main" id="{F845132C-3939-D427-B899-039C7D76405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52" name="Google Shape;152;p10:notes">
            <a:extLst>
              <a:ext uri="{FF2B5EF4-FFF2-40B4-BE49-F238E27FC236}">
                <a16:creationId xmlns:a16="http://schemas.microsoft.com/office/drawing/2014/main" id="{D54E65BE-B453-CE86-F15D-1168D4EE7D0B}"/>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25718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Zasahovanie sa môže stať zasahovaním...</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GB" sz="1200" b="0" i="0" u="none" strike="noStrike" cap="none" dirty="0">
                <a:solidFill>
                  <a:schemeClr val="dk1"/>
                </a:solidFill>
                <a:effectLst/>
                <a:latin typeface="Calibri"/>
                <a:ea typeface="Calibri"/>
                <a:cs typeface="Calibri"/>
                <a:sym typeface="Calibri"/>
              </a:rPr>
              <a:t>Projekt </a:t>
            </a:r>
            <a:r>
              <a:rPr lang="en-GB" sz="1200" b="0" i="0" u="none" strike="noStrike" cap="none" dirty="0" err="1">
                <a:solidFill>
                  <a:schemeClr val="dk1"/>
                </a:solidFill>
                <a:effectLst/>
                <a:latin typeface="Calibri"/>
                <a:ea typeface="Calibri"/>
                <a:cs typeface="Calibri"/>
                <a:sym typeface="Calibri"/>
              </a:rPr>
              <a:t>SprinG </a:t>
            </a:r>
            <a:r>
              <a:rPr lang="en-GB" sz="1200" b="0" i="0" u="none" strike="noStrike" cap="none" dirty="0">
                <a:solidFill>
                  <a:schemeClr val="dk1"/>
                </a:solidFill>
                <a:effectLst/>
                <a:latin typeface="Calibri"/>
                <a:ea typeface="Calibri"/>
                <a:cs typeface="Calibri"/>
                <a:sym typeface="Calibri"/>
              </a:rPr>
              <a:t>ukázal, že interjekcia T niekedy zastavila dialóg!</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102" name="Google Shape;10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extLst>
      <p:ext uri="{BB962C8B-B14F-4D97-AF65-F5344CB8AC3E}">
        <p14:creationId xmlns:p14="http://schemas.microsoft.com/office/powerpoint/2010/main" val="1091563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Intervening can become interfering…</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GB" sz="1200" b="0" i="0" u="none" strike="noStrike" cap="none" dirty="0" err="1">
                <a:solidFill>
                  <a:schemeClr val="dk1"/>
                </a:solidFill>
                <a:effectLst/>
                <a:latin typeface="Calibri"/>
                <a:ea typeface="Calibri"/>
                <a:cs typeface="Calibri"/>
                <a:sym typeface="Calibri"/>
              </a:rPr>
              <a:t>SprinG</a:t>
            </a:r>
            <a:r>
              <a:rPr lang="en-GB" sz="1200" b="0" i="0" u="none" strike="noStrike" cap="none" dirty="0">
                <a:solidFill>
                  <a:schemeClr val="dk1"/>
                </a:solidFill>
                <a:effectLst/>
                <a:latin typeface="Calibri"/>
                <a:ea typeface="Calibri"/>
                <a:cs typeface="Calibri"/>
                <a:sym typeface="Calibri"/>
              </a:rPr>
              <a:t> project showed that T interjection sometimes stopped the dialogue dead!</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102" name="Google Shape;10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extLst>
      <p:ext uri="{BB962C8B-B14F-4D97-AF65-F5344CB8AC3E}">
        <p14:creationId xmlns:p14="http://schemas.microsoft.com/office/powerpoint/2010/main" val="109156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FB6F6CE-0C9B-3A4F-DB0C-E23B65D8CCC0}"/>
            </a:ext>
          </a:extLst>
        </p:cNvPr>
        <p:cNvGrpSpPr/>
        <p:nvPr/>
      </p:nvGrpSpPr>
      <p:grpSpPr>
        <a:xfrm>
          <a:off x="0" y="0"/>
          <a:ext cx="0" cy="0"/>
          <a:chOff x="0" y="0"/>
          <a:chExt cx="0" cy="0"/>
        </a:xfrm>
      </p:grpSpPr>
      <p:sp>
        <p:nvSpPr>
          <p:cNvPr id="85" name="Google Shape;85;p2:notes">
            <a:extLst>
              <a:ext uri="{FF2B5EF4-FFF2-40B4-BE49-F238E27FC236}">
                <a16:creationId xmlns:a16="http://schemas.microsoft.com/office/drawing/2014/main" id="{5CF20C3B-9666-75FC-A82B-C9DB25205F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a:extLst>
              <a:ext uri="{FF2B5EF4-FFF2-40B4-BE49-F238E27FC236}">
                <a16:creationId xmlns:a16="http://schemas.microsoft.com/office/drawing/2014/main" id="{DD971FC3-17B2-67D2-575B-55D4C1C4E8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Dialóg vo dvojiciach alebo v malých skupinách je silne spojený so zlepšením učenia. V ďalších videách v tejto zbierke sme predstavili niektoré techniky, ktoré pomáhajú skupinovej práci byť produktívna: základné pravidlá a body rozhovoru.</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Začnime úvahou, prečo je skupinová práca užitočná pri učení?</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87" name="Google Shape;87;p2:notes">
            <a:extLst>
              <a:ext uri="{FF2B5EF4-FFF2-40B4-BE49-F238E27FC236}">
                <a16:creationId xmlns:a16="http://schemas.microsoft.com/office/drawing/2014/main" id="{807CBB2B-6DE1-7B04-77D6-69E489199AEA}"/>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1221472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0000"/>
                </a:solidFill>
              </a:rPr>
              <a:t>Nie je hneď zrejmé, či skupiny pracujú produktívne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Ako spoznáme kvalitnú skupinovú prácu, keď ju vidíme? </a:t>
            </a:r>
            <a:endParaRPr lang="en-US" sz="1200" b="1"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rgbClr val="000000"/>
                </a:solidFill>
              </a:rPr>
              <a:t>Vy - alebo študenti - sa na to môžete pozrieť systematicky</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Je dôležité pozerať sa na </a:t>
            </a:r>
            <a:r>
              <a:rPr lang="en-US" sz="1200" b="1" i="0" u="none" strike="noStrike" cap="none" dirty="0">
                <a:solidFill>
                  <a:schemeClr val="dk1"/>
                </a:solidFill>
                <a:latin typeface="Calibri"/>
                <a:ea typeface="Calibri"/>
                <a:cs typeface="Calibri"/>
                <a:sym typeface="Calibri"/>
              </a:rPr>
              <a:t>viac ako len na rozhovory </a:t>
            </a:r>
          </a:p>
          <a:p>
            <a:pPr marL="0" lvl="0" indent="0" algn="l" rtl="0">
              <a:lnSpc>
                <a:spcPct val="100000"/>
              </a:lnSpc>
              <a:spcBef>
                <a:spcPts val="0"/>
              </a:spcBef>
              <a:spcAft>
                <a:spcPts val="0"/>
              </a:spcAft>
              <a:buSzPts val="1400"/>
              <a:buNone/>
            </a:pPr>
            <a:r>
              <a:rPr lang="en-US" dirty="0"/>
              <a:t>- stupnice na hodnotenie kvality skupinovej práce pri jej pozorovaní v triede.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0266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0000"/>
                </a:solidFill>
              </a:rPr>
              <a:t>It isn’t immediately obvious whether groups are working productively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How do we know high quality group work when we see it? </a:t>
            </a:r>
            <a:endParaRPr lang="en-US" sz="1200" b="1"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rgbClr val="000000"/>
                </a:solidFill>
              </a:rPr>
              <a:t>You – or the students - can look at this systematically</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It is </a:t>
            </a:r>
            <a:r>
              <a:rPr lang="en-US" sz="1200" b="0" i="0" u="none" strike="noStrike" cap="none" dirty="0">
                <a:solidFill>
                  <a:schemeClr val="dk1"/>
                </a:solidFill>
                <a:latin typeface="Calibri"/>
                <a:ea typeface="Calibri"/>
                <a:cs typeface="Calibri"/>
                <a:sym typeface="Calibri"/>
              </a:rPr>
              <a:t>important to look at </a:t>
            </a:r>
            <a:r>
              <a:rPr lang="en-US" sz="1200" b="1" i="0" u="none" strike="noStrike" cap="none" dirty="0">
                <a:solidFill>
                  <a:schemeClr val="dk1"/>
                </a:solidFill>
                <a:latin typeface="Calibri"/>
                <a:ea typeface="Calibri"/>
                <a:cs typeface="Calibri"/>
                <a:sym typeface="Calibri"/>
              </a:rPr>
              <a:t>more than talk </a:t>
            </a:r>
          </a:p>
          <a:p>
            <a:pPr marL="0" lvl="0" indent="0" algn="l" rtl="0">
              <a:lnSpc>
                <a:spcPct val="100000"/>
              </a:lnSpc>
              <a:spcBef>
                <a:spcPts val="0"/>
              </a:spcBef>
              <a:spcAft>
                <a:spcPts val="0"/>
              </a:spcAft>
              <a:buSzPts val="1400"/>
              <a:buNone/>
            </a:pPr>
            <a:r>
              <a:rPr lang="en-US" dirty="0"/>
              <a:t>- group work scales for rating the quality of group work when observing it in the classroom.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0266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Táto stupnica vám naznačí základné zložky vysokokvalitnej skupinovej práce, pretože </a:t>
            </a:r>
            <a:r>
              <a:rPr lang="en-US" b="1" dirty="0"/>
              <a:t>sa ukázalo, že použité kritériá pozitívne súvisia s výsledkami učenia v </a:t>
            </a:r>
            <a:r>
              <a:rPr lang="en-US" b="1" dirty="0" err="1"/>
              <a:t>štandardizovaných </a:t>
            </a:r>
            <a:r>
              <a:rPr lang="en-US" b="1" dirty="0"/>
              <a:t>testoch - vo viacerých štúdiách </a:t>
            </a:r>
            <a:r>
              <a:rPr lang="en-US" dirty="0"/>
              <a:t>vrátane škótskej verzie projektu SPRING, ktorá bola uvedená v čítaní (Prípadová štúdia 1).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Môžete ho použiť na pozorovanie v triede alebo pre kolegu na pozorovanie skupiny vo vašej triede (štúdium hodiny?); stupnica je od 1 do 3...</a:t>
            </a:r>
          </a:p>
          <a:p>
            <a:pPr marL="0" lvl="0" indent="0" algn="l" rtl="0">
              <a:lnSpc>
                <a:spcPct val="100000"/>
              </a:lnSpc>
              <a:spcBef>
                <a:spcPts val="500"/>
              </a:spcBef>
              <a:spcAft>
                <a:spcPts val="0"/>
              </a:spcAft>
              <a:buSzPts val="1400"/>
              <a:buNone/>
            </a:pPr>
            <a:endParaRPr dirty="0"/>
          </a:p>
        </p:txBody>
      </p:sp>
      <p:sp>
        <p:nvSpPr>
          <p:cNvPr id="110" name="Google Shape;11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extLst>
      <p:ext uri="{BB962C8B-B14F-4D97-AF65-F5344CB8AC3E}">
        <p14:creationId xmlns:p14="http://schemas.microsoft.com/office/powerpoint/2010/main" val="1522251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scale gives you an indication of the essential ingredients for high quality group work since</a:t>
            </a:r>
            <a:r>
              <a:rPr lang="en-US" b="1" dirty="0"/>
              <a:t> the criteria used have been shown to be positively related to learning outcomes on </a:t>
            </a:r>
            <a:r>
              <a:rPr lang="en-US" b="1" dirty="0" err="1"/>
              <a:t>standardised</a:t>
            </a:r>
            <a:r>
              <a:rPr lang="en-US" b="1" dirty="0"/>
              <a:t> tests – in several studies</a:t>
            </a:r>
            <a:r>
              <a:rPr lang="en-US" dirty="0"/>
              <a:t> including the Scottish version of the SPRING project that featured in the reading (Case Study 1)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You can use this to observe in the classroom or for a colleague to observe a group in your classroom (lesson study?); the scale is from 1-3…</a:t>
            </a:r>
          </a:p>
          <a:p>
            <a:pPr marL="0" lvl="0" indent="0" algn="l" rtl="0">
              <a:lnSpc>
                <a:spcPct val="100000"/>
              </a:lnSpc>
              <a:spcBef>
                <a:spcPts val="500"/>
              </a:spcBef>
              <a:spcAft>
                <a:spcPts val="0"/>
              </a:spcAft>
              <a:buSzPts val="1400"/>
              <a:buNone/>
            </a:pPr>
            <a:endParaRPr dirty="0"/>
          </a:p>
        </p:txBody>
      </p:sp>
      <p:sp>
        <p:nvSpPr>
          <p:cNvPr id="110" name="Google Shape;11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extLst>
      <p:ext uri="{BB962C8B-B14F-4D97-AF65-F5344CB8AC3E}">
        <p14:creationId xmlns:p14="http://schemas.microsoft.com/office/powerpoint/2010/main" val="1522251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Študenti sa môžu sami zamyslieť nad týmito otázkami</a:t>
            </a:r>
          </a:p>
          <a:p>
            <a:endParaRPr lang="en-US" dirty="0"/>
          </a:p>
          <a:p>
            <a:r>
              <a:rPr lang="en-US" dirty="0"/>
              <a:t>Môžu tiež hodnotiť svoju vlastnú spoluprácu pomocou....</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5137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themselves can reflect on this, addressing questions like these</a:t>
            </a:r>
          </a:p>
          <a:p>
            <a:endParaRPr lang="en-US" dirty="0"/>
          </a:p>
          <a:p>
            <a:r>
              <a:rPr lang="en-US" dirty="0"/>
              <a:t>They can also rate their own collaboration using….</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5137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verziu pre samotných študentov, ktorú môžu použiť </a:t>
            </a:r>
            <a:r>
              <a:rPr lang="en-US" dirty="0"/>
              <a:t>aj po ukončení skupinovej práce, aby zhodnotili, ako dobre spolupracovali.</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12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i="1" dirty="0"/>
              <a:t>T-SEDA má verzie pre žiakov základných aj stredných škôl</a:t>
            </a:r>
            <a:endParaRPr sz="1200" b="0" i="1" u="none" strike="noStrike" cap="none" dirty="0">
              <a:solidFill>
                <a:schemeClr val="dk1"/>
              </a:solidFill>
              <a:latin typeface="Calibri"/>
              <a:ea typeface="Calibri"/>
              <a:cs typeface="Calibri"/>
              <a:sym typeface="Calibri"/>
            </a:endParaRPr>
          </a:p>
        </p:txBody>
      </p:sp>
      <p:sp>
        <p:nvSpPr>
          <p:cNvPr id="144" name="Google Shape;14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version for students themselves to use </a:t>
            </a:r>
            <a:r>
              <a:rPr lang="en-US" dirty="0"/>
              <a:t>after a group work activity as well, to assess how well they worked together</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12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i="1" dirty="0"/>
              <a:t>T-SEDA has versions for both primary and secondary students</a:t>
            </a:r>
            <a:endParaRPr sz="1200" b="0" i="1" u="none" strike="noStrike" cap="none" dirty="0">
              <a:solidFill>
                <a:schemeClr val="dk1"/>
              </a:solidFill>
              <a:latin typeface="Calibri"/>
              <a:ea typeface="Calibri"/>
              <a:cs typeface="Calibri"/>
              <a:sym typeface="Calibri"/>
            </a:endParaRPr>
          </a:p>
        </p:txBody>
      </p:sp>
      <p:sp>
        <p:nvSpPr>
          <p:cNvPr id="144" name="Google Shape;14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875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87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Dialogue in pairs or small groups is strongly associated with learning gains. In other videos in this collection we introduced some techniques that help group work be productive: ground rules and talking points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Let’s start by considering why group work is helpful for learning?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87" name="Google Shape;8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Veľmi dobre fungujú </a:t>
            </a:r>
            <a:r>
              <a:rPr lang="en-US" b="1" dirty="0"/>
              <a:t>skupiny po 4, </a:t>
            </a:r>
            <a:r>
              <a:rPr lang="en-US" dirty="0"/>
              <a:t>ale pri niektorých úlohách môžu byť efektívne aj dvojice alebo trojice.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1415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Groups of 4 </a:t>
            </a:r>
            <a:r>
              <a:rPr lang="en-US" dirty="0"/>
              <a:t>tend to work very well, but pairs or 3s can be effective for some tasks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1415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4544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4544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52" name="Google Shape;15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30541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52" name="Google Shape;15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30541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135606DA-D51B-7E9A-0CAA-91BBA47FFB89}"/>
            </a:ext>
          </a:extLst>
        </p:cNvPr>
        <p:cNvGrpSpPr/>
        <p:nvPr/>
      </p:nvGrpSpPr>
      <p:grpSpPr>
        <a:xfrm>
          <a:off x="0" y="0"/>
          <a:ext cx="0" cy="0"/>
          <a:chOff x="0" y="0"/>
          <a:chExt cx="0" cy="0"/>
        </a:xfrm>
      </p:grpSpPr>
      <p:sp>
        <p:nvSpPr>
          <p:cNvPr id="150" name="Google Shape;150;p10:notes">
            <a:extLst>
              <a:ext uri="{FF2B5EF4-FFF2-40B4-BE49-F238E27FC236}">
                <a16:creationId xmlns:a16="http://schemas.microsoft.com/office/drawing/2014/main" id="{F80533F9-22E0-912D-7CEC-407B24BEB93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a:extLst>
              <a:ext uri="{FF2B5EF4-FFF2-40B4-BE49-F238E27FC236}">
                <a16:creationId xmlns:a16="http://schemas.microsoft.com/office/drawing/2014/main" id="{069FD224-3724-A334-3AFB-4E33BEAB36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52" name="Google Shape;152;p10:notes">
            <a:extLst>
              <a:ext uri="{FF2B5EF4-FFF2-40B4-BE49-F238E27FC236}">
                <a16:creationId xmlns:a16="http://schemas.microsoft.com/office/drawing/2014/main" id="{01245543-04D9-88B5-CEDF-594BB2042A8D}"/>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53070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135606DA-D51B-7E9A-0CAA-91BBA47FFB89}"/>
            </a:ext>
          </a:extLst>
        </p:cNvPr>
        <p:cNvGrpSpPr/>
        <p:nvPr/>
      </p:nvGrpSpPr>
      <p:grpSpPr>
        <a:xfrm>
          <a:off x="0" y="0"/>
          <a:ext cx="0" cy="0"/>
          <a:chOff x="0" y="0"/>
          <a:chExt cx="0" cy="0"/>
        </a:xfrm>
      </p:grpSpPr>
      <p:sp>
        <p:nvSpPr>
          <p:cNvPr id="150" name="Google Shape;150;p10:notes">
            <a:extLst>
              <a:ext uri="{FF2B5EF4-FFF2-40B4-BE49-F238E27FC236}">
                <a16:creationId xmlns:a16="http://schemas.microsoft.com/office/drawing/2014/main" id="{F80533F9-22E0-912D-7CEC-407B24BEB93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a:extLst>
              <a:ext uri="{FF2B5EF4-FFF2-40B4-BE49-F238E27FC236}">
                <a16:creationId xmlns:a16="http://schemas.microsoft.com/office/drawing/2014/main" id="{069FD224-3724-A334-3AFB-4E33BEAB36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52" name="Google Shape;152;p10:notes">
            <a:extLst>
              <a:ext uri="{FF2B5EF4-FFF2-40B4-BE49-F238E27FC236}">
                <a16:creationId xmlns:a16="http://schemas.microsoft.com/office/drawing/2014/main" id="{01245543-04D9-88B5-CEDF-594BB2042A8D}"/>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53070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Qs?</a:t>
            </a:r>
          </a:p>
          <a:p>
            <a:endParaRPr lang="en-US" dirty="0"/>
          </a:p>
          <a:p>
            <a:endParaRPr lang="en-US" dirty="0"/>
          </a:p>
        </p:txBody>
      </p:sp>
      <p:sp>
        <p:nvSpPr>
          <p:cNvPr id="4" name="Slide Number Placeholder 3"/>
          <p:cNvSpPr>
            <a:spLocks noGrp="1"/>
          </p:cNvSpPr>
          <p:nvPr>
            <p:ph type="sldNum" sz="quarter" idx="5"/>
          </p:nvPr>
        </p:nvSpPr>
        <p:spPr/>
        <p:txBody>
          <a:bodyPr/>
          <a:lstStyle/>
          <a:p>
            <a:fld id="{A55D44CB-4E0F-044E-907F-17DA95222597}" type="slidenum">
              <a:rPr lang="en-US" smtClean="0"/>
              <a:t>50</a:t>
            </a:fld>
            <a:endParaRPr lang="en-US"/>
          </a:p>
        </p:txBody>
      </p:sp>
    </p:spTree>
    <p:extLst>
      <p:ext uri="{BB962C8B-B14F-4D97-AF65-F5344CB8AC3E}">
        <p14:creationId xmlns:p14="http://schemas.microsoft.com/office/powerpoint/2010/main" val="125139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Je dôležité uľahčiť skupinovú prácu žiakov a potom </a:t>
            </a:r>
            <a:r>
              <a:rPr lang="en-US" b="1" dirty="0"/>
              <a:t>sa podeliť o ich poznatky alebo výsledky s triedou alebo inými skupinami</a:t>
            </a:r>
            <a:r>
              <a:rPr lang="en-US" dirty="0"/>
              <a:t>. Zdá sa, že </a:t>
            </a:r>
            <a:r>
              <a:rPr lang="en-US" b="1" dirty="0"/>
              <a:t>skúšanie </a:t>
            </a:r>
            <a:r>
              <a:rPr lang="en-US" dirty="0"/>
              <a:t>ich zistení v súkromí a ich následné </a:t>
            </a:r>
            <a:r>
              <a:rPr lang="en-US" b="1" dirty="0"/>
              <a:t>explicitné vyjadrenie / </a:t>
            </a:r>
            <a:r>
              <a:rPr lang="en-US" dirty="0"/>
              <a:t>vysvetlenie ostatným stimuluje ich reflexiu, ktorá je významná pre učenie (Howe hot-off-the-press findings)</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Žiaľ, pre deti je zvyčajne náročné hovoriť a efektívne spolupracovať v skupinách, pretože ich to nikto nenaučil a aktivity, ktoré vykonávajú, nie vždy podporujú kvalitný dialóg.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lang="en-US" sz="1200" dirty="0">
              <a:solidFill>
                <a:srgbClr val="000000"/>
              </a:solidFill>
            </a:endParaRPr>
          </a:p>
        </p:txBody>
      </p:sp>
      <p:sp>
        <p:nvSpPr>
          <p:cNvPr id="95" name="Google Shape;9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It is important to facilitate group work among students, and then </a:t>
            </a:r>
            <a:r>
              <a:rPr lang="en-US" b="1" dirty="0"/>
              <a:t>share their learning or outcomes with the class or other groups</a:t>
            </a:r>
            <a:r>
              <a:rPr lang="en-US" dirty="0"/>
              <a:t>. </a:t>
            </a:r>
            <a:r>
              <a:rPr lang="en-US" b="1" dirty="0"/>
              <a:t>Rehearsing</a:t>
            </a:r>
            <a:r>
              <a:rPr lang="en-US" dirty="0"/>
              <a:t> their findings in a private setting and then </a:t>
            </a:r>
            <a:r>
              <a:rPr lang="en-US" b="1" dirty="0"/>
              <a:t>making them explicit /</a:t>
            </a:r>
            <a:r>
              <a:rPr lang="en-US" dirty="0"/>
              <a:t> explaining them to others appears to stimulate reflection on them that is significant for learning (Howe hot-off-the-press findings)</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Unfortunately, however, children typically find it challenging to talk and work effectively together in groups because they have not been taught how to do so and the activities they are doing are not always supportive of quality dialogue..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lang="en-US" sz="1200" dirty="0">
              <a:solidFill>
                <a:srgbClr val="000000"/>
              </a:solidFill>
            </a:endParaRPr>
          </a:p>
        </p:txBody>
      </p:sp>
      <p:sp>
        <p:nvSpPr>
          <p:cNvPr id="95" name="Google Shape;9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Ako môžeme aktívne podporovať študentov v komentovaní myšlienok iných?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Otvorené otázky na podnietenie nápadov sú skvelé, ale deti často nepočúvajú dostatočne pozorne nápady ostatných alebo na ne nenadväzujú, ale uvádzajú len svoje vlastné a oslovujú len učiteľa. Výskum ukazuje, že Ts rovnako nemusia nevyhnutne </a:t>
            </a:r>
            <a:r>
              <a:rPr lang="en-US" sz="1200" b="0" i="1" u="none" strike="noStrike" cap="none" dirty="0">
                <a:solidFill>
                  <a:schemeClr val="dk1"/>
                </a:solidFill>
                <a:latin typeface="Calibri"/>
                <a:ea typeface="Calibri"/>
                <a:cs typeface="Calibri"/>
                <a:sym typeface="Calibri"/>
              </a:rPr>
              <a:t>preberať odpovede žiakov. </a:t>
            </a:r>
            <a:r>
              <a:rPr lang="en-US" sz="1200" b="0" i="0" u="none" strike="noStrike" cap="none" dirty="0">
                <a:solidFill>
                  <a:schemeClr val="dk1"/>
                </a:solidFill>
                <a:latin typeface="Calibri"/>
                <a:ea typeface="Calibri"/>
                <a:cs typeface="Calibri"/>
                <a:sym typeface="Calibri"/>
              </a:rPr>
              <a:t>Brainstorming je klasickým príkladom.</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Tu je niekoľko tipov na zefektívnenie skupinovej práce...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Základné pravidlá / pravidlá diskusie / usmernenia pre diskusiu</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b="0" i="0" u="none" strike="noStrike" cap="none" dirty="0">
                <a:solidFill>
                  <a:schemeClr val="dk1"/>
                </a:solidFill>
                <a:latin typeface="Calibri"/>
                <a:ea typeface="Calibri"/>
                <a:cs typeface="Calibri"/>
                <a:sym typeface="Calibri"/>
              </a:rPr>
              <a:t>Žiaci sa musia naučiť efektívne počúvať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Poskytnutie skupiny resp.</a:t>
            </a:r>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50" name="Google Shape;45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475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How can we actively support students in commenting on others’ ideas?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latin typeface="Calibri"/>
                <a:ea typeface="Calibri"/>
                <a:cs typeface="Calibri"/>
                <a:sym typeface="Calibri"/>
              </a:rPr>
              <a:t>Open Qs to stimulate ideas are great, but children often don’t listen carefully enough to others’ ideas or build on them, they just give their own and they only address the teacher. Research shows that Ts likewise don’t necessarily </a:t>
            </a:r>
            <a:r>
              <a:rPr lang="en-US" sz="1200" b="0" i="1" u="none" strike="noStrike" cap="none" dirty="0">
                <a:solidFill>
                  <a:schemeClr val="dk1"/>
                </a:solidFill>
                <a:latin typeface="Calibri"/>
                <a:ea typeface="Calibri"/>
                <a:cs typeface="Calibri"/>
                <a:sym typeface="Calibri"/>
              </a:rPr>
              <a:t>take up student responses. </a:t>
            </a:r>
            <a:r>
              <a:rPr lang="en-US" sz="1200" b="0" i="0" u="none" strike="noStrike" cap="none" dirty="0">
                <a:solidFill>
                  <a:schemeClr val="dk1"/>
                </a:solidFill>
                <a:latin typeface="Calibri"/>
                <a:ea typeface="Calibri"/>
                <a:cs typeface="Calibri"/>
                <a:sym typeface="Calibri"/>
              </a:rPr>
              <a:t>Brainstorm is classic example.</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Here are some tips for making group work effective…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Ground rules / talk rules / discussion guidelines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b="0" i="0" u="none" strike="noStrike" cap="none" dirty="0">
                <a:solidFill>
                  <a:schemeClr val="dk1"/>
                </a:solidFill>
                <a:latin typeface="Calibri"/>
                <a:ea typeface="Calibri"/>
                <a:cs typeface="Calibri"/>
                <a:sym typeface="Calibri"/>
              </a:rPr>
              <a:t>Students need to learn how to listen effectively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t>Giving the group the resp.</a:t>
            </a:r>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50" name="Google Shape;45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475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56" name="Google Shape;45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579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36118-1171-1F48-AE20-088B6EA1C038}" type="datetimeFigureOut">
              <a:rPr lang="en-US" smtClean="0"/>
              <a:t>11/15/24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2851D-E42F-5F4B-A483-7DA6DF55DCA3}" type="slidenum">
              <a:rPr lang="en-US" smtClean="0"/>
              <a:t>‹#›</a:t>
            </a:fld>
            <a:endParaRPr lang="en-US"/>
          </a:p>
        </p:txBody>
      </p:sp>
    </p:spTree>
    <p:extLst>
      <p:ext uri="{BB962C8B-B14F-4D97-AF65-F5344CB8AC3E}">
        <p14:creationId xmlns:p14="http://schemas.microsoft.com/office/powerpoint/2010/main" val="112848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ms.cam.ac.uk/media/286070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tiff"/><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endfiles.educ.cam.ac.uk/dl?f084e0947b828736c14cebfb8f95142afee746eb"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tesnews.podbean.com/e/listen-why-teachers-have-nothing-to-fear-from-group-work/" TargetMode="External"/><Relationship Id="rId7"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bit.ly/T-SEDA" TargetMode="External"/><Relationship Id="rId5" Type="http://schemas.openxmlformats.org/officeDocument/2006/relationships/hyperlink" Target="mailto:sch30@cam.ac.uk" TargetMode="External"/><Relationship Id="rId4" Type="http://schemas.openxmlformats.org/officeDocument/2006/relationships/hyperlink" Target="https://sms.cam.ac.uk/collection/2827689"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1"/>
          <p:cNvSpPr txBox="1">
            <a:spLocks noGrp="1"/>
          </p:cNvSpPr>
          <p:nvPr>
            <p:ph type="ctrTitle"/>
          </p:nvPr>
        </p:nvSpPr>
        <p:spPr>
          <a:xfrm>
            <a:off x="248739" y="2603600"/>
            <a:ext cx="4136994" cy="40901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90"/>
              </a:buClr>
              <a:buSzPts val="4000"/>
              <a:buNone/>
            </a:pPr>
            <a:r>
              <a:rPr lang="en-US" sz="4800" b="1" dirty="0"/>
              <a:t>Práca v skupine</a:t>
            </a:r>
            <a:br>
              <a:rPr lang="en-US" sz="4000" dirty="0"/>
            </a:br>
            <a:br>
              <a:rPr lang="en-US" sz="4000" dirty="0"/>
            </a:br>
            <a:r>
              <a:rPr lang="en-US" sz="4000" dirty="0"/>
              <a:t>Sara Hennessy </a:t>
            </a:r>
            <a:br>
              <a:rPr lang="en-US" sz="3200" b="1" dirty="0">
                <a:solidFill>
                  <a:srgbClr val="244061"/>
                </a:solidFill>
              </a:rPr>
            </a:br>
            <a:br>
              <a:rPr lang="en-US" sz="4000" b="1" i="0" u="none" strike="noStrike" cap="none" dirty="0">
                <a:solidFill>
                  <a:srgbClr val="000090"/>
                </a:solidFill>
                <a:latin typeface="Calibri"/>
                <a:ea typeface="Calibri"/>
                <a:cs typeface="Calibri"/>
                <a:sym typeface="Calibri"/>
              </a:rPr>
            </a:br>
            <a:br>
              <a:rPr lang="en-US" sz="3200" b="1" i="0" u="none" strike="noStrike" cap="none" dirty="0">
                <a:solidFill>
                  <a:srgbClr val="FF0000"/>
                </a:solidFill>
                <a:latin typeface="Calibri"/>
                <a:ea typeface="Calibri"/>
                <a:cs typeface="Calibri"/>
                <a:sym typeface="Calibri"/>
              </a:rPr>
            </a:br>
            <a:r>
              <a:rPr lang="en-US" sz="3200" b="0" i="0" u="none" strike="noStrike" cap="none" dirty="0">
                <a:solidFill>
                  <a:srgbClr val="000090"/>
                </a:solidFill>
                <a:latin typeface="Calibri"/>
                <a:ea typeface="Calibri"/>
                <a:cs typeface="Calibri"/>
                <a:sym typeface="Calibri"/>
              </a:rPr>
              <a:t> </a:t>
            </a:r>
            <a:br>
              <a:rPr lang="en-US" sz="3200" b="0" i="0" u="none" strike="noStrike" cap="none" dirty="0">
                <a:solidFill>
                  <a:srgbClr val="000090"/>
                </a:solidFill>
                <a:latin typeface="Calibri"/>
                <a:ea typeface="Calibri"/>
                <a:cs typeface="Calibri"/>
                <a:sym typeface="Calibri"/>
              </a:rPr>
            </a:br>
            <a:endParaRPr lang="en-US" sz="3200" b="0" i="0" u="none" strike="noStrike" cap="none" dirty="0">
              <a:solidFill>
                <a:srgbClr val="000090"/>
              </a:solidFill>
              <a:latin typeface="Calibri"/>
              <a:ea typeface="Calibri"/>
              <a:cs typeface="Calibri"/>
              <a:sym typeface="Calibri"/>
            </a:endParaRPr>
          </a:p>
        </p:txBody>
      </p:sp>
      <p:pic>
        <p:nvPicPr>
          <p:cNvPr id="80" name="Google Shape;80;p11"/>
          <p:cNvPicPr preferRelativeResize="0"/>
          <p:nvPr/>
        </p:nvPicPr>
        <p:blipFill rotWithShape="1">
          <a:blip r:embed="rId3">
            <a:alphaModFix/>
          </a:blip>
          <a:srcRect/>
          <a:stretch/>
        </p:blipFill>
        <p:spPr>
          <a:xfrm>
            <a:off x="248739" y="332656"/>
            <a:ext cx="3706940" cy="1108185"/>
          </a:xfrm>
          <a:prstGeom prst="rect">
            <a:avLst/>
          </a:prstGeom>
          <a:noFill/>
          <a:ln>
            <a:noFill/>
          </a:ln>
        </p:spPr>
      </p:pic>
      <p:pic>
        <p:nvPicPr>
          <p:cNvPr id="83" name="Google Shape;83;p11"/>
          <p:cNvPicPr preferRelativeResize="0"/>
          <p:nvPr/>
        </p:nvPicPr>
        <p:blipFill>
          <a:blip r:embed="rId4">
            <a:alphaModFix/>
          </a:blip>
          <a:stretch>
            <a:fillRect/>
          </a:stretch>
        </p:blipFill>
        <p:spPr>
          <a:xfrm>
            <a:off x="4630783" y="2451200"/>
            <a:ext cx="4008554" cy="3006416"/>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670CFA3A-BC07-6DDC-D9E6-671D13F62657}"/>
              </a:ext>
            </a:extLst>
          </p:cNvPr>
          <p:cNvPicPr>
            <a:picLocks noChangeAspect="1"/>
          </p:cNvPicPr>
          <p:nvPr/>
        </p:nvPicPr>
        <p:blipFill>
          <a:blip r:embed="rId5"/>
          <a:stretch>
            <a:fillRect/>
          </a:stretch>
        </p:blipFill>
        <p:spPr>
          <a:xfrm>
            <a:off x="5045237" y="294556"/>
            <a:ext cx="3594100" cy="1536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53"/>
          <p:cNvSpPr txBox="1">
            <a:spLocks noGrp="1"/>
          </p:cNvSpPr>
          <p:nvPr>
            <p:ph type="body" idx="1"/>
          </p:nvPr>
        </p:nvSpPr>
        <p:spPr>
          <a:xfrm>
            <a:off x="476700" y="2171700"/>
            <a:ext cx="8228700" cy="4000500"/>
          </a:xfrm>
          <a:prstGeom prst="rect">
            <a:avLst/>
          </a:prstGeom>
          <a:solidFill>
            <a:srgbClr val="FFF2CC"/>
          </a:solid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0070C0"/>
              </a:buClr>
              <a:buSzPts val="2600"/>
              <a:buFont typeface="Arial"/>
              <a:buAutoNum type="arabicPeriod"/>
            </a:pPr>
            <a:r>
              <a:rPr lang="en-US" sz="2600" b="0" i="1" u="none" strike="noStrike" cap="none" dirty="0">
                <a:solidFill>
                  <a:srgbClr val="0070C0"/>
                </a:solidFill>
                <a:latin typeface="Calibri"/>
                <a:ea typeface="Calibri"/>
                <a:cs typeface="Calibri"/>
                <a:sym typeface="Calibri"/>
              </a:rPr>
              <a:t>We listen to each other carefully and respectfully </a:t>
            </a:r>
            <a:endParaRPr sz="3200" b="0" i="1"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1F7501"/>
              </a:buClr>
              <a:buSzPts val="2600"/>
              <a:buFont typeface="Arial"/>
              <a:buAutoNum type="arabicPeriod"/>
            </a:pPr>
            <a:r>
              <a:rPr lang="en-US" sz="2600" b="0" i="1" u="none" strike="noStrike" cap="none" dirty="0">
                <a:solidFill>
                  <a:srgbClr val="1F7501"/>
                </a:solidFill>
                <a:latin typeface="Calibri"/>
                <a:ea typeface="Calibri"/>
                <a:cs typeface="Calibri"/>
                <a:sym typeface="Calibri"/>
              </a:rPr>
              <a:t>We share all our ideas </a:t>
            </a:r>
            <a:endParaRPr sz="3200" b="0" i="1"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FF6600"/>
              </a:buClr>
              <a:buSzPts val="2600"/>
              <a:buFont typeface="Arial"/>
              <a:buAutoNum type="arabicPeriod"/>
            </a:pPr>
            <a:r>
              <a:rPr lang="en-US" sz="2600" b="0" i="1" u="none" strike="noStrike" cap="none" dirty="0">
                <a:solidFill>
                  <a:srgbClr val="FF6600"/>
                </a:solidFill>
                <a:latin typeface="Calibri"/>
                <a:ea typeface="Calibri"/>
                <a:cs typeface="Calibri"/>
                <a:sym typeface="Calibri"/>
              </a:rPr>
              <a:t>We ask each other: </a:t>
            </a:r>
            <a:r>
              <a:rPr lang="en-US" sz="2600" b="1" i="1" u="none" strike="noStrike" cap="none" dirty="0">
                <a:solidFill>
                  <a:srgbClr val="FF6600"/>
                </a:solidFill>
                <a:latin typeface="Calibri"/>
                <a:ea typeface="Calibri"/>
                <a:cs typeface="Calibri"/>
                <a:sym typeface="Calibri"/>
              </a:rPr>
              <a:t>What do you think?’ </a:t>
            </a:r>
            <a:r>
              <a:rPr lang="en-US" sz="2600" b="0" i="1" u="none" strike="noStrike" cap="none" dirty="0">
                <a:solidFill>
                  <a:srgbClr val="FF6600"/>
                </a:solidFill>
                <a:latin typeface="Calibri"/>
                <a:ea typeface="Calibri"/>
                <a:cs typeface="Calibri"/>
                <a:sym typeface="Calibri"/>
              </a:rPr>
              <a:t>and </a:t>
            </a:r>
            <a:r>
              <a:rPr lang="en-US" sz="2600" b="1" i="1" u="none" strike="noStrike" cap="none" dirty="0">
                <a:solidFill>
                  <a:srgbClr val="FF6600"/>
                </a:solidFill>
                <a:latin typeface="Calibri"/>
                <a:ea typeface="Calibri"/>
                <a:cs typeface="Calibri"/>
                <a:sym typeface="Calibri"/>
              </a:rPr>
              <a:t>‘Why?’</a:t>
            </a:r>
            <a:endParaRPr sz="3200" b="0" i="1"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6600FF"/>
              </a:buClr>
              <a:buSzPts val="2600"/>
              <a:buFont typeface="Arial"/>
              <a:buAutoNum type="arabicPeriod"/>
            </a:pPr>
            <a:r>
              <a:rPr lang="en-US" sz="2600" b="0" i="1" u="none" strike="noStrike" cap="none" dirty="0">
                <a:solidFill>
                  <a:srgbClr val="6600FF"/>
                </a:solidFill>
                <a:latin typeface="Calibri"/>
                <a:ea typeface="Calibri"/>
                <a:cs typeface="Calibri"/>
                <a:sym typeface="Calibri"/>
              </a:rPr>
              <a:t>We think about what we hear</a:t>
            </a:r>
            <a:endParaRPr sz="3200" b="0" i="1"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FF0000"/>
              </a:buClr>
              <a:buSzPts val="2600"/>
              <a:buFont typeface="Arial"/>
              <a:buAutoNum type="arabicPeriod"/>
            </a:pPr>
            <a:r>
              <a:rPr lang="en-US" sz="2600" b="0" i="1" u="none" strike="noStrike" cap="none" dirty="0">
                <a:solidFill>
                  <a:srgbClr val="FF0000"/>
                </a:solidFill>
                <a:latin typeface="Calibri"/>
                <a:ea typeface="Calibri"/>
                <a:cs typeface="Calibri"/>
                <a:sym typeface="Calibri"/>
              </a:rPr>
              <a:t>We say as much as we can, taking turns and following on</a:t>
            </a:r>
            <a:endParaRPr sz="3200" b="0" i="1"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1F7501"/>
              </a:buClr>
              <a:buSzPts val="2600"/>
              <a:buFont typeface="Arial"/>
              <a:buAutoNum type="arabicPeriod"/>
            </a:pPr>
            <a:r>
              <a:rPr lang="en-US" sz="2600" b="0" i="1" u="none" strike="noStrike" cap="none" dirty="0">
                <a:solidFill>
                  <a:srgbClr val="1F7501"/>
                </a:solidFill>
                <a:latin typeface="Calibri"/>
                <a:ea typeface="Calibri"/>
                <a:cs typeface="Calibri"/>
                <a:sym typeface="Calibri"/>
              </a:rPr>
              <a:t>We question and comment on each other’s ideas</a:t>
            </a:r>
          </a:p>
        </p:txBody>
      </p:sp>
      <p:sp>
        <p:nvSpPr>
          <p:cNvPr id="460" name="Google Shape;460;p53"/>
          <p:cNvSpPr txBox="1">
            <a:spLocks noGrp="1"/>
          </p:cNvSpPr>
          <p:nvPr>
            <p:ph type="title"/>
          </p:nvPr>
        </p:nvSpPr>
        <p:spPr>
          <a:xfrm>
            <a:off x="1029600" y="552450"/>
            <a:ext cx="6791848" cy="7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000"/>
              <a:buFont typeface="Arial"/>
              <a:buNone/>
            </a:pPr>
            <a:r>
              <a:rPr lang="en-US" sz="4000" b="1" i="0" u="none" strike="noStrike" cap="none" dirty="0">
                <a:solidFill>
                  <a:srgbClr val="000000"/>
                </a:solidFill>
                <a:latin typeface="Calibri"/>
                <a:ea typeface="Calibri"/>
                <a:cs typeface="Calibri"/>
                <a:sym typeface="Calibri"/>
              </a:rPr>
              <a:t>Discussion guidelines / ground rules: an example</a:t>
            </a:r>
            <a:endParaRPr sz="4000" b="1"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3174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CB55ED84-C88E-814C-A1FA-3AB75EDB859F}"/>
              </a:ext>
            </a:extLst>
          </p:cNvPr>
          <p:cNvSpPr txBox="1">
            <a:spLocks/>
          </p:cNvSpPr>
          <p:nvPr/>
        </p:nvSpPr>
        <p:spPr>
          <a:xfrm>
            <a:off x="457200" y="-20783"/>
            <a:ext cx="8229600" cy="1143000"/>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200" dirty="0">
                <a:solidFill>
                  <a:srgbClr val="FF0000"/>
                </a:solidFill>
              </a:rPr>
              <a:t>Video: Rehearsing talk rules</a:t>
            </a:r>
          </a:p>
          <a:p>
            <a:r>
              <a:rPr lang="en-US" sz="3200" dirty="0"/>
              <a:t>Video s </a:t>
            </a:r>
            <a:r>
              <a:rPr lang="en-US" sz="3200" dirty="0" err="1"/>
              <a:t>pravidlami</a:t>
            </a:r>
            <a:r>
              <a:rPr lang="en-US" sz="3200" dirty="0"/>
              <a:t> </a:t>
            </a:r>
            <a:r>
              <a:rPr lang="en-US" sz="3200" dirty="0" err="1"/>
              <a:t>diskusie</a:t>
            </a:r>
            <a:endParaRPr lang="en-GB" sz="3200" dirty="0">
              <a:solidFill>
                <a:srgbClr val="FF0000"/>
              </a:solidFill>
            </a:endParaRPr>
          </a:p>
        </p:txBody>
      </p:sp>
      <p:sp>
        <p:nvSpPr>
          <p:cNvPr id="5" name="TextBox 4">
            <a:extLst>
              <a:ext uri="{FF2B5EF4-FFF2-40B4-BE49-F238E27FC236}">
                <a16:creationId xmlns:a16="http://schemas.microsoft.com/office/drawing/2014/main" id="{6A34497F-A1E1-2F40-01A6-94A2D28BBAE9}"/>
              </a:ext>
            </a:extLst>
          </p:cNvPr>
          <p:cNvSpPr txBox="1"/>
          <p:nvPr/>
        </p:nvSpPr>
        <p:spPr>
          <a:xfrm>
            <a:off x="1131377" y="3198167"/>
            <a:ext cx="5525146" cy="830997"/>
          </a:xfrm>
          <a:prstGeom prst="rect">
            <a:avLst/>
          </a:prstGeom>
          <a:noFill/>
        </p:spPr>
        <p:txBody>
          <a:bodyPr wrap="square">
            <a:spAutoFit/>
          </a:bodyPr>
          <a:lstStyle/>
          <a:p>
            <a:r>
              <a:rPr lang="en-US" sz="2400" dirty="0"/>
              <a:t>Watch video:</a:t>
            </a:r>
            <a:endParaRPr lang="en-US" sz="2400" dirty="0">
              <a:hlinkClick r:id="rId3"/>
            </a:endParaRPr>
          </a:p>
          <a:p>
            <a:r>
              <a:rPr lang="en-US" sz="2400" dirty="0">
                <a:hlinkClick r:id="rId3"/>
              </a:rPr>
              <a:t>https://sms.cam.ac.uk/media/2860702</a:t>
            </a:r>
            <a:endParaRPr lang="en-US" sz="2400" dirty="0"/>
          </a:p>
        </p:txBody>
      </p:sp>
    </p:spTree>
    <p:extLst>
      <p:ext uri="{BB962C8B-B14F-4D97-AF65-F5344CB8AC3E}">
        <p14:creationId xmlns:p14="http://schemas.microsoft.com/office/powerpoint/2010/main" val="418376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2"/>
          <p:cNvSpPr txBox="1">
            <a:spLocks noGrp="1"/>
          </p:cNvSpPr>
          <p:nvPr>
            <p:ph type="title"/>
          </p:nvPr>
        </p:nvSpPr>
        <p:spPr>
          <a:xfrm>
            <a:off x="246743" y="475891"/>
            <a:ext cx="8577943" cy="1143000"/>
          </a:xfrm>
          <a:prstGeom prst="rect">
            <a:avLst/>
          </a:prstGeom>
          <a:noFill/>
          <a:ln>
            <a:noFill/>
          </a:ln>
        </p:spPr>
        <p:txBody>
          <a:bodyPr spcFirstLastPara="1" wrap="square" lIns="91425" tIns="45700" rIns="91425" bIns="45700" anchor="ctr" anchorCtr="0">
            <a:noAutofit/>
          </a:bodyPr>
          <a:lstStyle/>
          <a:p>
            <a:pPr lvl="0">
              <a:buSzPts val="3959"/>
            </a:pPr>
            <a:r>
              <a:rPr lang="en-US" sz="3600" dirty="0">
                <a:solidFill>
                  <a:srgbClr val="FF0000"/>
                </a:solidFill>
              </a:rPr>
              <a:t>Navrhovanie </a:t>
            </a:r>
            <a:r>
              <a:rPr lang="en-US" sz="3600" b="0" i="0" u="none" strike="noStrike" cap="none" dirty="0">
                <a:solidFill>
                  <a:srgbClr val="FF0000"/>
                </a:solidFill>
                <a:latin typeface="Calibri"/>
                <a:ea typeface="Calibri"/>
                <a:cs typeface="Calibri"/>
                <a:sym typeface="Calibri"/>
              </a:rPr>
              <a:t>aktivít na podporu </a:t>
            </a:r>
            <a:r>
              <a:rPr lang="en-US" sz="3600" dirty="0">
                <a:solidFill>
                  <a:srgbClr val="FF0000"/>
                </a:solidFill>
              </a:rPr>
              <a:t>dialógu v skupinách alebo v celej triede</a:t>
            </a:r>
            <a:endParaRPr sz="3600" b="0" i="0" u="none" strike="noStrike" cap="none" dirty="0">
              <a:solidFill>
                <a:srgbClr val="FF0000"/>
              </a:solidFill>
              <a:sym typeface="Calibri"/>
            </a:endParaRPr>
          </a:p>
        </p:txBody>
      </p:sp>
      <p:sp>
        <p:nvSpPr>
          <p:cNvPr id="453" name="Google Shape;453;p52"/>
          <p:cNvSpPr txBox="1">
            <a:spLocks noGrp="1"/>
          </p:cNvSpPr>
          <p:nvPr>
            <p:ph type="body" idx="1"/>
          </p:nvPr>
        </p:nvSpPr>
        <p:spPr>
          <a:xfrm>
            <a:off x="595086" y="1985852"/>
            <a:ext cx="8229600" cy="46625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2400" b="0" i="0" u="none" strike="noStrike" cap="none" dirty="0">
                <a:solidFill>
                  <a:schemeClr val="tx1"/>
                </a:solidFill>
                <a:latin typeface="Calibri"/>
                <a:ea typeface="Calibri"/>
                <a:cs typeface="Calibri"/>
                <a:sym typeface="Calibri"/>
              </a:rPr>
              <a:t>Podpora dialógu, v ktorom </a:t>
            </a:r>
            <a:r>
              <a:rPr lang="en-US" sz="2400" i="0" u="none" strike="noStrike" cap="none" dirty="0">
                <a:solidFill>
                  <a:schemeClr val="hlink"/>
                </a:solidFill>
                <a:latin typeface="Calibri"/>
                <a:ea typeface="Calibri"/>
                <a:cs typeface="Calibri"/>
                <a:sym typeface="Calibri"/>
              </a:rPr>
              <a:t>sa študenti navzájom zapájajú do svojich myšlienok</a:t>
            </a:r>
            <a:r>
              <a:rPr lang="en-US" sz="2400" b="0" i="0" u="none" strike="noStrike" cap="none" dirty="0">
                <a:solidFill>
                  <a:schemeClr val="tx1"/>
                </a:solidFill>
                <a:latin typeface="Calibri"/>
                <a:ea typeface="Calibri"/>
                <a:cs typeface="Calibri"/>
                <a:sym typeface="Calibri"/>
              </a:rPr>
              <a:t>, musí byť výslovne zakotvená v návrhu aktivít.</a:t>
            </a:r>
            <a:endParaRPr sz="2400" b="0" i="0" u="none" strike="noStrike" cap="none" dirty="0">
              <a:solidFill>
                <a:schemeClr val="tx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200"/>
              <a:buFont typeface="Arial"/>
              <a:buNone/>
            </a:pPr>
            <a:endParaRPr lang="en-GB" sz="2400" b="0" i="0" u="none" strike="noStrike" cap="none" dirty="0">
              <a:solidFill>
                <a:srgbClr val="0000FF"/>
              </a:solidFill>
              <a:latin typeface="Arial"/>
              <a:ea typeface="Arial"/>
              <a:cs typeface="Arial"/>
              <a:sym typeface="Arial"/>
            </a:endParaRPr>
          </a:p>
          <a:p>
            <a:pPr indent="-387350">
              <a:spcBef>
                <a:spcPts val="360"/>
              </a:spcBef>
              <a:buSzPts val="2500"/>
            </a:pPr>
            <a:r>
              <a:rPr lang="en-US" sz="2400" b="0" i="0" u="none" strike="noStrike" cap="none" dirty="0">
                <a:solidFill>
                  <a:srgbClr val="0000FF"/>
                </a:solidFill>
                <a:latin typeface="Calibri"/>
                <a:ea typeface="Calibri"/>
                <a:cs typeface="Calibri"/>
                <a:sym typeface="Calibri"/>
              </a:rPr>
              <a:t>Najúčinnejšie sú </a:t>
            </a:r>
            <a:r>
              <a:rPr lang="en-US" sz="2400" b="0" i="0" u="none" strike="noStrike" cap="none" dirty="0">
                <a:solidFill>
                  <a:schemeClr val="dk1"/>
                </a:solidFill>
                <a:latin typeface="Calibri"/>
                <a:ea typeface="Calibri"/>
                <a:cs typeface="Calibri"/>
                <a:sym typeface="Calibri"/>
              </a:rPr>
              <a:t>úlohy, ktoré vyžadujú, aby žiaci </a:t>
            </a:r>
            <a:r>
              <a:rPr lang="en-US" sz="2400" b="0" i="0" u="none" strike="noStrike" cap="none" dirty="0">
                <a:solidFill>
                  <a:srgbClr val="0000FF"/>
                </a:solidFill>
                <a:latin typeface="Calibri"/>
                <a:ea typeface="Calibri"/>
                <a:cs typeface="Calibri"/>
                <a:sym typeface="Calibri"/>
              </a:rPr>
              <a:t>zaujali a zdôvodnili svoje stanovisko.</a:t>
            </a:r>
          </a:p>
          <a:p>
            <a:pPr indent="-387350">
              <a:spcBef>
                <a:spcPts val="360"/>
              </a:spcBef>
              <a:buSzPts val="2500"/>
            </a:pPr>
            <a:endParaRPr lang="en-US" sz="1200" b="0" i="0" u="none" strike="noStrike" cap="none" dirty="0">
              <a:solidFill>
                <a:srgbClr val="0000FF"/>
              </a:solidFill>
              <a:latin typeface="Calibri"/>
              <a:ea typeface="Calibri"/>
              <a:cs typeface="Calibri"/>
              <a:sym typeface="Calibri"/>
            </a:endParaRPr>
          </a:p>
          <a:p>
            <a:pPr indent="-387350">
              <a:spcBef>
                <a:spcPts val="360"/>
              </a:spcBef>
              <a:buSzPts val="2500"/>
            </a:pPr>
            <a:r>
              <a:rPr lang="en-US" sz="2400" dirty="0"/>
              <a:t>Vyjasnenie "dialogického zámeru</a:t>
            </a:r>
            <a:endParaRPr lang="en-US" sz="2400" b="0" i="0" u="none" strike="noStrike" cap="none" dirty="0">
              <a:solidFill>
                <a:srgbClr val="0000FF"/>
              </a:solidFill>
              <a:latin typeface="Arial"/>
              <a:ea typeface="Arial"/>
              <a:cs typeface="Arial"/>
              <a:sym typeface="Arial"/>
            </a:endParaRPr>
          </a:p>
          <a:p>
            <a:pPr lvl="0" indent="-387350">
              <a:spcBef>
                <a:spcPts val="360"/>
              </a:spcBef>
              <a:buSzPts val="2500"/>
            </a:pPr>
            <a:endParaRPr lang="en-US" sz="1200" dirty="0"/>
          </a:p>
          <a:p>
            <a:pPr lvl="0" indent="-387350">
              <a:spcBef>
                <a:spcPts val="360"/>
              </a:spcBef>
              <a:buSzPts val="2500"/>
            </a:pPr>
            <a:r>
              <a:rPr lang="en-US" sz="2400" dirty="0"/>
              <a:t>Vymýšľajte úlohy, pri ktorých musia žiaci spolupracovať na dosiahnutí spoločného cieľa, aby uspeli; </a:t>
            </a:r>
            <a:r>
              <a:rPr lang="en-US" sz="2400" dirty="0">
                <a:solidFill>
                  <a:srgbClr val="0432FF"/>
                </a:solidFill>
              </a:rPr>
              <a:t>vytvorenie spoločného artefaktu pomáha zviditeľniť myslenie a učenie</a:t>
            </a:r>
            <a:r>
              <a:rPr lang="en-US" sz="2400" dirty="0"/>
              <a:t>: napr. príbeh, pojmová mapa, prezentácia atď.</a:t>
            </a:r>
          </a:p>
          <a:p>
            <a:pPr lvl="0" indent="-387350">
              <a:spcBef>
                <a:spcPts val="360"/>
              </a:spcBef>
              <a:buSzPts val="2500"/>
            </a:pPr>
            <a:endParaRPr lang="en-US" sz="2400" dirty="0"/>
          </a:p>
          <a:p>
            <a:pPr marL="0" marR="0" lvl="0" indent="0" algn="l" rtl="0">
              <a:lnSpc>
                <a:spcPct val="90000"/>
              </a:lnSpc>
              <a:spcBef>
                <a:spcPts val="0"/>
              </a:spcBef>
              <a:spcAft>
                <a:spcPts val="0"/>
              </a:spcAft>
              <a:buClr>
                <a:schemeClr val="dk1"/>
              </a:buClr>
              <a:buSzPts val="3200"/>
              <a:buFont typeface="Arial"/>
              <a:buNone/>
            </a:pPr>
            <a:endParaRPr sz="2400" b="0" i="0" u="none" strike="noStrike" cap="none" dirty="0">
              <a:solidFill>
                <a:srgbClr val="0000FF"/>
              </a:solidFill>
              <a:latin typeface="Arial"/>
              <a:ea typeface="Arial"/>
              <a:cs typeface="Arial"/>
              <a:sym typeface="Arial"/>
            </a:endParaRPr>
          </a:p>
        </p:txBody>
      </p:sp>
    </p:spTree>
    <p:extLst>
      <p:ext uri="{BB962C8B-B14F-4D97-AF65-F5344CB8AC3E}">
        <p14:creationId xmlns:p14="http://schemas.microsoft.com/office/powerpoint/2010/main" val="154802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2"/>
          <p:cNvSpPr txBox="1">
            <a:spLocks noGrp="1"/>
          </p:cNvSpPr>
          <p:nvPr>
            <p:ph type="title"/>
          </p:nvPr>
        </p:nvSpPr>
        <p:spPr>
          <a:xfrm>
            <a:off x="246743" y="475891"/>
            <a:ext cx="8577943" cy="1143000"/>
          </a:xfrm>
          <a:prstGeom prst="rect">
            <a:avLst/>
          </a:prstGeom>
          <a:noFill/>
          <a:ln>
            <a:noFill/>
          </a:ln>
        </p:spPr>
        <p:txBody>
          <a:bodyPr spcFirstLastPara="1" wrap="square" lIns="91425" tIns="45700" rIns="91425" bIns="45700" anchor="ctr" anchorCtr="0">
            <a:noAutofit/>
          </a:bodyPr>
          <a:lstStyle/>
          <a:p>
            <a:pPr lvl="0">
              <a:buSzPts val="3959"/>
            </a:pPr>
            <a:r>
              <a:rPr lang="en-US" sz="3600" dirty="0">
                <a:solidFill>
                  <a:srgbClr val="FF0000"/>
                </a:solidFill>
              </a:rPr>
              <a:t>Designing a</a:t>
            </a:r>
            <a:r>
              <a:rPr lang="en-US" sz="3600" b="0" i="0" u="none" strike="noStrike" cap="none" dirty="0">
                <a:solidFill>
                  <a:srgbClr val="FF0000"/>
                </a:solidFill>
                <a:latin typeface="Calibri"/>
                <a:ea typeface="Calibri"/>
                <a:cs typeface="Calibri"/>
                <a:sym typeface="Calibri"/>
              </a:rPr>
              <a:t>ctivities to support            </a:t>
            </a:r>
            <a:r>
              <a:rPr lang="en-US" sz="3600" dirty="0">
                <a:solidFill>
                  <a:srgbClr val="FF0000"/>
                </a:solidFill>
              </a:rPr>
              <a:t>dialogue in groups or whole class</a:t>
            </a:r>
            <a:endParaRPr sz="3600" b="0" i="0" u="none" strike="noStrike" cap="none" dirty="0">
              <a:solidFill>
                <a:srgbClr val="FF0000"/>
              </a:solidFill>
              <a:sym typeface="Calibri"/>
            </a:endParaRPr>
          </a:p>
        </p:txBody>
      </p:sp>
      <p:sp>
        <p:nvSpPr>
          <p:cNvPr id="453" name="Google Shape;453;p52"/>
          <p:cNvSpPr txBox="1">
            <a:spLocks noGrp="1"/>
          </p:cNvSpPr>
          <p:nvPr>
            <p:ph type="body" idx="1"/>
          </p:nvPr>
        </p:nvSpPr>
        <p:spPr>
          <a:xfrm>
            <a:off x="595086" y="1985852"/>
            <a:ext cx="8229600" cy="46625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2400" b="0" i="0" u="none" strike="noStrike" cap="none" dirty="0">
                <a:solidFill>
                  <a:schemeClr val="tx1"/>
                </a:solidFill>
                <a:latin typeface="Calibri"/>
                <a:ea typeface="Calibri"/>
                <a:cs typeface="Calibri"/>
                <a:sym typeface="Calibri"/>
              </a:rPr>
              <a:t>Support for dialogue in which </a:t>
            </a:r>
            <a:r>
              <a:rPr lang="en-US" sz="2400" i="0" u="none" strike="noStrike" cap="none" dirty="0">
                <a:solidFill>
                  <a:schemeClr val="hlink"/>
                </a:solidFill>
                <a:latin typeface="Calibri"/>
                <a:ea typeface="Calibri"/>
                <a:cs typeface="Calibri"/>
                <a:sym typeface="Calibri"/>
              </a:rPr>
              <a:t>students engage with each other’s ideas</a:t>
            </a:r>
            <a:r>
              <a:rPr lang="en-US" sz="2400" b="0" i="0" u="none" strike="noStrike" cap="none" dirty="0">
                <a:solidFill>
                  <a:schemeClr val="hlink"/>
                </a:solidFill>
                <a:latin typeface="Calibri"/>
                <a:ea typeface="Calibri"/>
                <a:cs typeface="Calibri"/>
                <a:sym typeface="Calibri"/>
              </a:rPr>
              <a:t> </a:t>
            </a:r>
            <a:r>
              <a:rPr lang="en-US" sz="2400" b="0" i="0" u="none" strike="noStrike" cap="none" dirty="0">
                <a:solidFill>
                  <a:schemeClr val="tx1"/>
                </a:solidFill>
                <a:latin typeface="Calibri"/>
                <a:ea typeface="Calibri"/>
                <a:cs typeface="Calibri"/>
                <a:sym typeface="Calibri"/>
              </a:rPr>
              <a:t>needs to be explicitly embedded in activity design</a:t>
            </a:r>
            <a:endParaRPr sz="2400" b="0" i="0" u="none" strike="noStrike" cap="none" dirty="0">
              <a:solidFill>
                <a:schemeClr val="tx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200"/>
              <a:buFont typeface="Arial"/>
              <a:buNone/>
            </a:pPr>
            <a:endParaRPr lang="en-GB" sz="2400" b="0" i="0" u="none" strike="noStrike" cap="none" dirty="0">
              <a:solidFill>
                <a:srgbClr val="0000FF"/>
              </a:solidFill>
              <a:latin typeface="Arial"/>
              <a:ea typeface="Arial"/>
              <a:cs typeface="Arial"/>
              <a:sym typeface="Arial"/>
            </a:endParaRPr>
          </a:p>
          <a:p>
            <a:pPr indent="-387350">
              <a:spcBef>
                <a:spcPts val="360"/>
              </a:spcBef>
              <a:buSzPts val="2500"/>
            </a:pPr>
            <a:r>
              <a:rPr lang="en-US" sz="2400" b="0" i="0" u="none" strike="noStrike" cap="none" dirty="0">
                <a:solidFill>
                  <a:schemeClr val="dk1"/>
                </a:solidFill>
                <a:latin typeface="Calibri"/>
                <a:ea typeface="Calibri"/>
                <a:cs typeface="Calibri"/>
                <a:sym typeface="Calibri"/>
              </a:rPr>
              <a:t>Tasks that require students to </a:t>
            </a:r>
            <a:r>
              <a:rPr lang="en-US" sz="2400" b="0" i="0" u="none" strike="noStrike" cap="none" dirty="0">
                <a:solidFill>
                  <a:srgbClr val="0000FF"/>
                </a:solidFill>
                <a:latin typeface="Calibri"/>
                <a:ea typeface="Calibri"/>
                <a:cs typeface="Calibri"/>
                <a:sym typeface="Calibri"/>
              </a:rPr>
              <a:t>take and justify positions are most effective.</a:t>
            </a:r>
          </a:p>
          <a:p>
            <a:pPr indent="-387350">
              <a:spcBef>
                <a:spcPts val="360"/>
              </a:spcBef>
              <a:buSzPts val="2500"/>
            </a:pPr>
            <a:endParaRPr lang="en-US" sz="1200" b="0" i="0" u="none" strike="noStrike" cap="none" dirty="0">
              <a:solidFill>
                <a:srgbClr val="0000FF"/>
              </a:solidFill>
              <a:latin typeface="Calibri"/>
              <a:ea typeface="Calibri"/>
              <a:cs typeface="Calibri"/>
              <a:sym typeface="Calibri"/>
            </a:endParaRPr>
          </a:p>
          <a:p>
            <a:pPr indent="-387350">
              <a:spcBef>
                <a:spcPts val="360"/>
              </a:spcBef>
              <a:buSzPts val="2500"/>
            </a:pPr>
            <a:r>
              <a:rPr lang="en-US" sz="2400" dirty="0"/>
              <a:t>Making the ‘dialogic intention’ clear</a:t>
            </a:r>
            <a:endParaRPr lang="en-US" sz="2400" b="0" i="0" u="none" strike="noStrike" cap="none" dirty="0">
              <a:solidFill>
                <a:srgbClr val="0000FF"/>
              </a:solidFill>
              <a:latin typeface="Arial"/>
              <a:ea typeface="Arial"/>
              <a:cs typeface="Arial"/>
              <a:sym typeface="Arial"/>
            </a:endParaRPr>
          </a:p>
          <a:p>
            <a:pPr lvl="0" indent="-387350">
              <a:spcBef>
                <a:spcPts val="360"/>
              </a:spcBef>
              <a:buSzPts val="2500"/>
            </a:pPr>
            <a:endParaRPr lang="en-US" sz="1200" dirty="0"/>
          </a:p>
          <a:p>
            <a:pPr lvl="0" indent="-387350">
              <a:spcBef>
                <a:spcPts val="360"/>
              </a:spcBef>
              <a:buSzPts val="2500"/>
            </a:pPr>
            <a:r>
              <a:rPr lang="en-US" sz="2400" dirty="0"/>
              <a:t>Devise tasks requiring students to work together towards a shared goal in order to succeed; </a:t>
            </a:r>
            <a:r>
              <a:rPr lang="en-US" sz="2400" dirty="0">
                <a:solidFill>
                  <a:srgbClr val="0432FF"/>
                </a:solidFill>
              </a:rPr>
              <a:t>constructing a joint artefact helps to make the thinking and learning visible </a:t>
            </a:r>
            <a:r>
              <a:rPr lang="en-US" sz="2400" dirty="0"/>
              <a:t>too: e.g. story, concept map, presentation, etc.</a:t>
            </a:r>
          </a:p>
          <a:p>
            <a:pPr lvl="0" indent="-387350">
              <a:spcBef>
                <a:spcPts val="360"/>
              </a:spcBef>
              <a:buSzPts val="2500"/>
            </a:pPr>
            <a:endParaRPr lang="en-US" sz="2400" dirty="0"/>
          </a:p>
          <a:p>
            <a:pPr marL="0" marR="0" lvl="0" indent="0" algn="l" rtl="0">
              <a:lnSpc>
                <a:spcPct val="90000"/>
              </a:lnSpc>
              <a:spcBef>
                <a:spcPts val="0"/>
              </a:spcBef>
              <a:spcAft>
                <a:spcPts val="0"/>
              </a:spcAft>
              <a:buClr>
                <a:schemeClr val="dk1"/>
              </a:buClr>
              <a:buSzPts val="3200"/>
              <a:buFont typeface="Arial"/>
              <a:buNone/>
            </a:pPr>
            <a:endParaRPr sz="2400" b="0" i="0" u="none" strike="noStrike" cap="none" dirty="0">
              <a:solidFill>
                <a:srgbClr val="0000FF"/>
              </a:solidFill>
              <a:latin typeface="Arial"/>
              <a:ea typeface="Arial"/>
              <a:cs typeface="Arial"/>
              <a:sym typeface="Arial"/>
            </a:endParaRPr>
          </a:p>
        </p:txBody>
      </p:sp>
    </p:spTree>
    <p:extLst>
      <p:ext uri="{BB962C8B-B14F-4D97-AF65-F5344CB8AC3E}">
        <p14:creationId xmlns:p14="http://schemas.microsoft.com/office/powerpoint/2010/main" val="202176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0B601-FDF2-9946-B8DD-DF23378DC013}"/>
              </a:ext>
            </a:extLst>
          </p:cNvPr>
          <p:cNvSpPr>
            <a:spLocks noGrp="1"/>
          </p:cNvSpPr>
          <p:nvPr>
            <p:ph type="body" idx="1"/>
          </p:nvPr>
        </p:nvSpPr>
        <p:spPr>
          <a:xfrm>
            <a:off x="629783" y="2929871"/>
            <a:ext cx="7884433" cy="4547997"/>
          </a:xfrm>
        </p:spPr>
        <p:txBody>
          <a:bodyPr>
            <a:noAutofit/>
          </a:bodyPr>
          <a:lstStyle/>
          <a:p>
            <a:pPr marL="0" indent="0">
              <a:buNone/>
            </a:pPr>
            <a:r>
              <a:rPr lang="en-GB" sz="2000" dirty="0"/>
              <a:t>Náš výskum zistil, že v triedach s väčšími študijnými výsledkami v priebehu roka sa angažovanosť a dialóg žiakov zvyčajne točili okolo </a:t>
            </a:r>
            <a:r>
              <a:rPr lang="en-GB" sz="2000" b="1" dirty="0"/>
              <a:t>predmetu na spoločné budovanie vedomostí, </a:t>
            </a:r>
            <a:r>
              <a:rPr lang="en-GB" sz="2000" b="1" i="1" dirty="0"/>
              <a:t>vyžadovali, aby </a:t>
            </a:r>
            <a:r>
              <a:rPr lang="en-GB" sz="2000" dirty="0"/>
              <a:t>viac ako jedna osoba písala, kreslila a/alebo pridávala informácie, a umožňovali žiakom efektívnejšie porovnávať a porovnávať myšlienky. Žiaci sa na tieto predmety odvolávali vo svojom dialógu. </a:t>
            </a:r>
          </a:p>
          <a:p>
            <a:pPr marL="0" indent="0">
              <a:buNone/>
            </a:pPr>
            <a:endParaRPr lang="en-GB" sz="2000" dirty="0"/>
          </a:p>
          <a:p>
            <a:pPr marL="0" indent="0">
              <a:buNone/>
            </a:pPr>
            <a:r>
              <a:rPr lang="en-GB" sz="2000" dirty="0"/>
              <a:t>Príkladom bola číselná čiara, na ktorú rôzni žiaci pridávali kartičky s číslami, plagáty nakreslené skupinami žiakov a </a:t>
            </a:r>
            <a:r>
              <a:rPr lang="en-GB" sz="2000" dirty="0">
                <a:solidFill>
                  <a:srgbClr val="000000"/>
                </a:solidFill>
              </a:rPr>
              <a:t>poznámky zo skupinových diskusií, ktoré sa vrátili do diskusie celej triedy.</a:t>
            </a:r>
            <a:endParaRPr lang="en-GB" sz="2000" dirty="0"/>
          </a:p>
          <a:p>
            <a:pPr marL="0" indent="0">
              <a:buNone/>
            </a:pPr>
            <a:endParaRPr lang="en-GB" sz="1500" dirty="0"/>
          </a:p>
        </p:txBody>
      </p:sp>
      <p:pic>
        <p:nvPicPr>
          <p:cNvPr id="2" name="Google Shape;130;p17">
            <a:extLst>
              <a:ext uri="{FF2B5EF4-FFF2-40B4-BE49-F238E27FC236}">
                <a16:creationId xmlns:a16="http://schemas.microsoft.com/office/drawing/2014/main" id="{43598CE0-3F3A-37FE-F1AB-E38172B35D01}"/>
              </a:ext>
            </a:extLst>
          </p:cNvPr>
          <p:cNvPicPr preferRelativeResize="0"/>
          <p:nvPr/>
        </p:nvPicPr>
        <p:blipFill rotWithShape="1">
          <a:blip r:embed="rId3">
            <a:alphaModFix/>
          </a:blip>
          <a:srcRect l="12592" r="12222"/>
          <a:stretch/>
        </p:blipFill>
        <p:spPr>
          <a:xfrm>
            <a:off x="4996919" y="400688"/>
            <a:ext cx="2590799" cy="1936518"/>
          </a:xfrm>
          <a:prstGeom prst="rect">
            <a:avLst/>
          </a:prstGeom>
          <a:noFill/>
          <a:ln>
            <a:noFill/>
          </a:ln>
        </p:spPr>
      </p:pic>
      <p:pic>
        <p:nvPicPr>
          <p:cNvPr id="5" name="Google Shape;98;p13">
            <a:extLst>
              <a:ext uri="{FF2B5EF4-FFF2-40B4-BE49-F238E27FC236}">
                <a16:creationId xmlns:a16="http://schemas.microsoft.com/office/drawing/2014/main" id="{FB2ADCF0-376B-806C-28DB-EAF691B0D637}"/>
              </a:ext>
            </a:extLst>
          </p:cNvPr>
          <p:cNvPicPr preferRelativeResize="0"/>
          <p:nvPr/>
        </p:nvPicPr>
        <p:blipFill rotWithShape="1">
          <a:blip r:embed="rId4">
            <a:alphaModFix/>
          </a:blip>
          <a:srcRect/>
          <a:stretch/>
        </p:blipFill>
        <p:spPr>
          <a:xfrm>
            <a:off x="1556282" y="400688"/>
            <a:ext cx="2332606" cy="1995284"/>
          </a:xfrm>
          <a:prstGeom prst="rect">
            <a:avLst/>
          </a:prstGeom>
          <a:noFill/>
          <a:ln>
            <a:noFill/>
          </a:ln>
        </p:spPr>
      </p:pic>
    </p:spTree>
    <p:extLst>
      <p:ext uri="{BB962C8B-B14F-4D97-AF65-F5344CB8AC3E}">
        <p14:creationId xmlns:p14="http://schemas.microsoft.com/office/powerpoint/2010/main" val="179251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0B601-FDF2-9946-B8DD-DF23378DC013}"/>
              </a:ext>
            </a:extLst>
          </p:cNvPr>
          <p:cNvSpPr>
            <a:spLocks noGrp="1"/>
          </p:cNvSpPr>
          <p:nvPr>
            <p:ph type="body" idx="1"/>
          </p:nvPr>
        </p:nvSpPr>
        <p:spPr>
          <a:xfrm>
            <a:off x="629783" y="2929871"/>
            <a:ext cx="7884433" cy="4547997"/>
          </a:xfrm>
        </p:spPr>
        <p:txBody>
          <a:bodyPr>
            <a:noAutofit/>
          </a:bodyPr>
          <a:lstStyle/>
          <a:p>
            <a:pPr marL="0" indent="0">
              <a:buNone/>
            </a:pPr>
            <a:r>
              <a:rPr lang="en-GB" sz="2000" dirty="0"/>
              <a:t>Our research found that in classes with larger learning gains over the year, student engagement and dialogue usually revolved around an </a:t>
            </a:r>
            <a:r>
              <a:rPr lang="en-GB" sz="2000" b="1" dirty="0"/>
              <a:t>object for building knowledge together,</a:t>
            </a:r>
            <a:r>
              <a:rPr lang="en-GB" sz="2000" dirty="0"/>
              <a:t> </a:t>
            </a:r>
            <a:r>
              <a:rPr lang="en-GB" sz="2000" b="1" i="1" dirty="0"/>
              <a:t>requiring</a:t>
            </a:r>
            <a:r>
              <a:rPr lang="en-GB" sz="2000" dirty="0"/>
              <a:t> more than one person to write, draw and/or add information, and allowing students to compare and contrast ideas more effectively. Students referred to these objects in their dialogue. </a:t>
            </a:r>
          </a:p>
          <a:p>
            <a:pPr marL="0" indent="0">
              <a:buNone/>
            </a:pPr>
            <a:endParaRPr lang="en-GB" sz="2000" dirty="0"/>
          </a:p>
          <a:p>
            <a:pPr marL="0" indent="0">
              <a:buNone/>
            </a:pPr>
            <a:r>
              <a:rPr lang="en-GB" sz="2000" dirty="0"/>
              <a:t>Examples included a number line where different students added number cards, posters drawn by groups of students, and n</a:t>
            </a:r>
            <a:r>
              <a:rPr lang="en-GB" sz="2000" dirty="0">
                <a:solidFill>
                  <a:srgbClr val="000000"/>
                </a:solidFill>
              </a:rPr>
              <a:t>otes from group discussions brought back into whole class discussion.</a:t>
            </a:r>
            <a:endParaRPr lang="en-GB" sz="2000" dirty="0"/>
          </a:p>
          <a:p>
            <a:pPr marL="0" indent="0">
              <a:buNone/>
            </a:pPr>
            <a:endParaRPr lang="en-GB" sz="1500" dirty="0"/>
          </a:p>
        </p:txBody>
      </p:sp>
      <p:pic>
        <p:nvPicPr>
          <p:cNvPr id="2" name="Google Shape;130;p17">
            <a:extLst>
              <a:ext uri="{FF2B5EF4-FFF2-40B4-BE49-F238E27FC236}">
                <a16:creationId xmlns:a16="http://schemas.microsoft.com/office/drawing/2014/main" id="{43598CE0-3F3A-37FE-F1AB-E38172B35D01}"/>
              </a:ext>
            </a:extLst>
          </p:cNvPr>
          <p:cNvPicPr preferRelativeResize="0"/>
          <p:nvPr/>
        </p:nvPicPr>
        <p:blipFill rotWithShape="1">
          <a:blip r:embed="rId3">
            <a:alphaModFix/>
          </a:blip>
          <a:srcRect l="12592" r="12222"/>
          <a:stretch/>
        </p:blipFill>
        <p:spPr>
          <a:xfrm>
            <a:off x="4996919" y="400688"/>
            <a:ext cx="2590799" cy="1936518"/>
          </a:xfrm>
          <a:prstGeom prst="rect">
            <a:avLst/>
          </a:prstGeom>
          <a:noFill/>
          <a:ln>
            <a:noFill/>
          </a:ln>
        </p:spPr>
      </p:pic>
      <p:pic>
        <p:nvPicPr>
          <p:cNvPr id="5" name="Google Shape;98;p13">
            <a:extLst>
              <a:ext uri="{FF2B5EF4-FFF2-40B4-BE49-F238E27FC236}">
                <a16:creationId xmlns:a16="http://schemas.microsoft.com/office/drawing/2014/main" id="{FB2ADCF0-376B-806C-28DB-EAF691B0D637}"/>
              </a:ext>
            </a:extLst>
          </p:cNvPr>
          <p:cNvPicPr preferRelativeResize="0"/>
          <p:nvPr/>
        </p:nvPicPr>
        <p:blipFill rotWithShape="1">
          <a:blip r:embed="rId4">
            <a:alphaModFix/>
          </a:blip>
          <a:srcRect/>
          <a:stretch/>
        </p:blipFill>
        <p:spPr>
          <a:xfrm>
            <a:off x="1556282" y="400688"/>
            <a:ext cx="2332606" cy="1995284"/>
          </a:xfrm>
          <a:prstGeom prst="rect">
            <a:avLst/>
          </a:prstGeom>
          <a:noFill/>
          <a:ln>
            <a:noFill/>
          </a:ln>
        </p:spPr>
      </p:pic>
    </p:spTree>
    <p:extLst>
      <p:ext uri="{BB962C8B-B14F-4D97-AF65-F5344CB8AC3E}">
        <p14:creationId xmlns:p14="http://schemas.microsoft.com/office/powerpoint/2010/main" val="111840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82505" y="3654324"/>
            <a:ext cx="3431421" cy="2745137"/>
          </a:xfrm>
          <a:prstGeom prst="rect">
            <a:avLst/>
          </a:prstGeom>
          <a:ln w="12700" cmpd="sng">
            <a:solidFill>
              <a:schemeClr val="tx1"/>
            </a:solidFill>
          </a:ln>
        </p:spPr>
      </p:pic>
      <p:pic>
        <p:nvPicPr>
          <p:cNvPr id="4" name="Picture 3">
            <a:extLst>
              <a:ext uri="{FF2B5EF4-FFF2-40B4-BE49-F238E27FC236}">
                <a16:creationId xmlns:a16="http://schemas.microsoft.com/office/drawing/2014/main" id="{4BB1AA86-FAF2-2246-BB4C-75EDD347779A}"/>
              </a:ext>
            </a:extLst>
          </p:cNvPr>
          <p:cNvPicPr>
            <a:picLocks noChangeAspect="1"/>
          </p:cNvPicPr>
          <p:nvPr/>
        </p:nvPicPr>
        <p:blipFill>
          <a:blip r:embed="rId4"/>
          <a:stretch>
            <a:fillRect/>
          </a:stretch>
        </p:blipFill>
        <p:spPr>
          <a:xfrm>
            <a:off x="5270269" y="130327"/>
            <a:ext cx="3055895" cy="3419207"/>
          </a:xfrm>
          <a:prstGeom prst="rect">
            <a:avLst/>
          </a:prstGeom>
        </p:spPr>
      </p:pic>
      <p:graphicFrame>
        <p:nvGraphicFramePr>
          <p:cNvPr id="6" name="Object 10">
            <a:extLst>
              <a:ext uri="{FF2B5EF4-FFF2-40B4-BE49-F238E27FC236}">
                <a16:creationId xmlns:a16="http://schemas.microsoft.com/office/drawing/2014/main" id="{C0FED8A8-1B4C-BB4D-A857-FA6BC570D1B3}"/>
              </a:ext>
            </a:extLst>
          </p:cNvPr>
          <p:cNvGraphicFramePr>
            <a:graphicFrameLocks noChangeAspect="1"/>
          </p:cNvGraphicFramePr>
          <p:nvPr/>
        </p:nvGraphicFramePr>
        <p:xfrm>
          <a:off x="690077" y="3612284"/>
          <a:ext cx="3711441" cy="2787177"/>
        </p:xfrm>
        <a:graphic>
          <a:graphicData uri="http://schemas.openxmlformats.org/presentationml/2006/ole">
            <mc:AlternateContent xmlns:mc="http://schemas.openxmlformats.org/markup-compatibility/2006">
              <mc:Choice xmlns:v="urn:schemas-microsoft-com:vml" Requires="v">
                <p:oleObj name="Document" r:id="rId5" imgW="1968500" imgH="1485900" progId="Word.Document.8">
                  <p:embed/>
                </p:oleObj>
              </mc:Choice>
              <mc:Fallback>
                <p:oleObj name="Document" r:id="rId5" imgW="1968500" imgH="1485900" progId="Word.Document.8">
                  <p:embed/>
                  <p:pic>
                    <p:nvPicPr>
                      <p:cNvPr id="6" name="Object 10">
                        <a:extLst>
                          <a:ext uri="{FF2B5EF4-FFF2-40B4-BE49-F238E27FC236}">
                            <a16:creationId xmlns:a16="http://schemas.microsoft.com/office/drawing/2014/main" id="{C0FED8A8-1B4C-BB4D-A857-FA6BC570D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077" y="3612284"/>
                        <a:ext cx="3711441" cy="27871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9B6F6025-ACC3-9D41-9619-E8C31DC23BE1}"/>
              </a:ext>
            </a:extLst>
          </p:cNvPr>
          <p:cNvPicPr>
            <a:picLocks noChangeAspect="1"/>
          </p:cNvPicPr>
          <p:nvPr/>
        </p:nvPicPr>
        <p:blipFill>
          <a:blip r:embed="rId7"/>
          <a:stretch>
            <a:fillRect/>
          </a:stretch>
        </p:blipFill>
        <p:spPr>
          <a:xfrm>
            <a:off x="558799" y="458539"/>
            <a:ext cx="4241094" cy="2515740"/>
          </a:xfrm>
          <a:prstGeom prst="rect">
            <a:avLst/>
          </a:prstGeom>
        </p:spPr>
      </p:pic>
    </p:spTree>
    <p:extLst>
      <p:ext uri="{BB962C8B-B14F-4D97-AF65-F5344CB8AC3E}">
        <p14:creationId xmlns:p14="http://schemas.microsoft.com/office/powerpoint/2010/main" val="339687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577453" y="900129"/>
            <a:ext cx="7989094" cy="206493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060"/>
              </a:buClr>
              <a:buSzPts val="3959"/>
              <a:buNone/>
            </a:pPr>
            <a:br>
              <a:rPr lang="en-US" sz="3959" b="0" i="0" u="none" strike="noStrike" cap="none" dirty="0">
                <a:solidFill>
                  <a:srgbClr val="002060"/>
                </a:solidFill>
                <a:latin typeface="Calibri"/>
                <a:ea typeface="Calibri"/>
                <a:cs typeface="Calibri"/>
                <a:sym typeface="Calibri"/>
              </a:rPr>
            </a:br>
            <a:r>
              <a:rPr lang="en-US" sz="3600" b="1" i="0" u="none" strike="noStrike" cap="none" dirty="0">
                <a:solidFill>
                  <a:srgbClr val="FF0000"/>
                </a:solidFill>
                <a:latin typeface="Calibri" panose="020F0502020204030204" pitchFamily="34" charset="0"/>
                <a:ea typeface="Comic Sans MS"/>
                <a:cs typeface="Calibri" panose="020F0502020204030204" pitchFamily="34" charset="0"/>
                <a:sym typeface="Comic Sans MS"/>
              </a:rPr>
              <a:t>Diskusné body </a:t>
            </a:r>
            <a:br>
              <a:rPr lang="en-US" sz="3240" b="0" i="0" u="none" strike="noStrike" cap="none" dirty="0">
                <a:solidFill>
                  <a:srgbClr val="974806"/>
                </a:solidFill>
                <a:latin typeface="Comic Sans MS"/>
                <a:ea typeface="Comic Sans MS"/>
                <a:cs typeface="Comic Sans MS"/>
                <a:sym typeface="Comic Sans MS"/>
              </a:rPr>
            </a:br>
            <a:br>
              <a:rPr lang="en-US" sz="3240" b="0" i="0" u="none" strike="noStrike" cap="none" dirty="0">
                <a:solidFill>
                  <a:srgbClr val="974806"/>
                </a:solidFill>
                <a:latin typeface="Comic Sans MS"/>
                <a:ea typeface="Comic Sans MS"/>
                <a:cs typeface="Comic Sans MS"/>
                <a:sym typeface="Comic Sans MS"/>
              </a:rPr>
            </a:br>
            <a:br>
              <a:rPr lang="en-US" sz="2400" dirty="0">
                <a:solidFill>
                  <a:srgbClr val="0000FF"/>
                </a:solidFill>
              </a:rPr>
            </a:br>
            <a:br>
              <a:rPr lang="en-US" sz="2790" b="0" i="0" u="none" strike="noStrike" cap="none" dirty="0">
                <a:solidFill>
                  <a:srgbClr val="974806"/>
                </a:solidFill>
                <a:latin typeface="Comic Sans MS"/>
                <a:ea typeface="Comic Sans MS"/>
                <a:cs typeface="Comic Sans MS"/>
                <a:sym typeface="Comic Sans MS"/>
              </a:rPr>
            </a:br>
            <a:br>
              <a:rPr lang="en-US" sz="2800" dirty="0">
                <a:solidFill>
                  <a:srgbClr val="0000FF"/>
                </a:solidFill>
              </a:rPr>
            </a:br>
            <a:br>
              <a:rPr lang="en-US" sz="2790" b="0" i="0" u="none" strike="noStrike" cap="none" dirty="0">
                <a:solidFill>
                  <a:srgbClr val="002060"/>
                </a:solidFill>
                <a:latin typeface="Comic Sans MS"/>
                <a:ea typeface="Comic Sans MS"/>
                <a:cs typeface="Comic Sans MS"/>
                <a:sym typeface="Comic Sans MS"/>
              </a:rPr>
            </a:br>
            <a:endParaRPr sz="2790" b="0" i="0" u="none" strike="noStrike" cap="none" dirty="0">
              <a:solidFill>
                <a:schemeClr val="dk1"/>
              </a:solidFill>
              <a:latin typeface="Comic Sans MS"/>
              <a:ea typeface="Comic Sans MS"/>
              <a:cs typeface="Comic Sans MS"/>
              <a:sym typeface="Comic Sans MS"/>
            </a:endParaRPr>
          </a:p>
        </p:txBody>
      </p:sp>
      <p:sp>
        <p:nvSpPr>
          <p:cNvPr id="93" name="Google Shape;93;p13"/>
          <p:cNvSpPr txBox="1">
            <a:spLocks noGrp="1"/>
          </p:cNvSpPr>
          <p:nvPr>
            <p:ph type="body" idx="1"/>
          </p:nvPr>
        </p:nvSpPr>
        <p:spPr>
          <a:xfrm>
            <a:off x="474321" y="1429557"/>
            <a:ext cx="5042297" cy="308638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900"/>
              </a:spcAft>
              <a:buClr>
                <a:srgbClr val="002060"/>
              </a:buClr>
              <a:buSzPts val="2960"/>
              <a:buFont typeface="Arial"/>
              <a:buChar char="•"/>
            </a:pPr>
            <a:r>
              <a:rPr lang="en-US" sz="2800" b="1"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Vyhlásenia </a:t>
            </a:r>
            <a:r>
              <a:rPr lang="en-US" sz="28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 </a:t>
            </a:r>
            <a:r>
              <a:rPr lang="en-US" sz="2800" b="0" i="1"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nie </a:t>
            </a:r>
            <a:r>
              <a:rPr lang="en-US" sz="28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otázky</a:t>
            </a:r>
            <a:endParaRPr sz="28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endParaRPr>
          </a:p>
          <a:p>
            <a:pPr marL="342900" marR="0" lvl="0" indent="-342900" algn="l" rtl="0">
              <a:lnSpc>
                <a:spcPct val="100000"/>
              </a:lnSpc>
              <a:spcBef>
                <a:spcPts val="592"/>
              </a:spcBef>
              <a:spcAft>
                <a:spcPts val="900"/>
              </a:spcAft>
              <a:buClr>
                <a:srgbClr val="002060"/>
              </a:buClr>
              <a:buSzPts val="2960"/>
              <a:buFont typeface="Arial"/>
              <a:buChar char="•"/>
            </a:pPr>
            <a:r>
              <a:rPr lang="en-US" sz="28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Provokatívne, zvedavé, zaujímavé, </a:t>
            </a:r>
          </a:p>
          <a:p>
            <a:pPr marL="342900" indent="-342900">
              <a:spcBef>
                <a:spcPts val="592"/>
              </a:spcBef>
              <a:buClr>
                <a:srgbClr val="002060"/>
              </a:buClr>
              <a:buSzPts val="2960"/>
            </a:pPr>
            <a:r>
              <a:rPr lang="en-US" sz="28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Môže sa použiť na vytvorenie vecných alebo nápaditých odpovedí</a:t>
            </a:r>
          </a:p>
          <a:p>
            <a:pPr marL="342900" marR="0" lvl="0" indent="-342900" algn="l" rtl="0">
              <a:lnSpc>
                <a:spcPct val="100000"/>
              </a:lnSpc>
              <a:spcBef>
                <a:spcPts val="592"/>
              </a:spcBef>
              <a:spcAft>
                <a:spcPts val="0"/>
              </a:spcAft>
              <a:buClr>
                <a:srgbClr val="002060"/>
              </a:buClr>
              <a:buSzPts val="2960"/>
              <a:buFont typeface="Arial"/>
              <a:buChar char="•"/>
            </a:pPr>
            <a:endParaRPr b="0" i="0" u="none" strike="noStrike" cap="none" dirty="0">
              <a:solidFill>
                <a:schemeClr val="dk1"/>
              </a:solidFill>
              <a:latin typeface="Calibri" panose="020F0502020204030204" pitchFamily="34" charset="0"/>
              <a:cs typeface="Calibri" panose="020F0502020204030204" pitchFamily="34" charset="0"/>
              <a:sym typeface="Calibri"/>
            </a:endParaRPr>
          </a:p>
          <a:p>
            <a:pPr marL="342900" marR="0" lvl="0" indent="-154940" algn="l" rtl="0">
              <a:lnSpc>
                <a:spcPct val="100000"/>
              </a:lnSpc>
              <a:spcBef>
                <a:spcPts val="592"/>
              </a:spcBef>
              <a:spcAft>
                <a:spcPts val="0"/>
              </a:spcAft>
              <a:buClr>
                <a:schemeClr val="dk1"/>
              </a:buClr>
              <a:buSzPts val="2960"/>
              <a:buFont typeface="Arial"/>
              <a:buNone/>
            </a:pPr>
            <a:endParaRPr b="0" i="0" u="none" strike="noStrike" cap="none" dirty="0">
              <a:solidFill>
                <a:srgbClr val="002060"/>
              </a:solidFill>
              <a:latin typeface="Calibri" panose="020F0502020204030204" pitchFamily="34" charset="0"/>
              <a:ea typeface="Comic Sans MS"/>
              <a:cs typeface="Calibri" panose="020F0502020204030204" pitchFamily="34" charset="0"/>
              <a:sym typeface="Comic Sans MS"/>
            </a:endParaRPr>
          </a:p>
        </p:txBody>
      </p:sp>
      <p:pic>
        <p:nvPicPr>
          <p:cNvPr id="5" name="Google Shape;110;p15" descr="Seedat1.png">
            <a:extLst>
              <a:ext uri="{FF2B5EF4-FFF2-40B4-BE49-F238E27FC236}">
                <a16:creationId xmlns:a16="http://schemas.microsoft.com/office/drawing/2014/main" id="{95050AB6-6DA9-CD41-8DDC-0E23C56FB91C}"/>
              </a:ext>
            </a:extLst>
          </p:cNvPr>
          <p:cNvPicPr preferRelativeResize="0"/>
          <p:nvPr/>
        </p:nvPicPr>
        <p:blipFill rotWithShape="1">
          <a:blip r:embed="rId3">
            <a:alphaModFix/>
          </a:blip>
          <a:srcRect l="20893" r="17773" b="1"/>
          <a:stretch/>
        </p:blipFill>
        <p:spPr>
          <a:xfrm>
            <a:off x="5329873" y="1681286"/>
            <a:ext cx="3423419" cy="2567552"/>
          </a:xfrm>
          <a:prstGeom prst="rect">
            <a:avLst/>
          </a:prstGeom>
          <a:noFill/>
          <a:ln>
            <a:noFill/>
          </a:ln>
        </p:spPr>
      </p:pic>
      <p:sp>
        <p:nvSpPr>
          <p:cNvPr id="2" name="TextBox 1">
            <a:extLst>
              <a:ext uri="{FF2B5EF4-FFF2-40B4-BE49-F238E27FC236}">
                <a16:creationId xmlns:a16="http://schemas.microsoft.com/office/drawing/2014/main" id="{F3050EEC-683C-C8E6-0867-6CFAB2983A6D}"/>
              </a:ext>
            </a:extLst>
          </p:cNvPr>
          <p:cNvSpPr txBox="1"/>
          <p:nvPr/>
        </p:nvSpPr>
        <p:spPr>
          <a:xfrm>
            <a:off x="283821" y="4620042"/>
            <a:ext cx="7989094" cy="1944122"/>
          </a:xfrm>
          <a:prstGeom prst="rect">
            <a:avLst/>
          </a:prstGeom>
          <a:noFill/>
        </p:spPr>
        <p:txBody>
          <a:bodyPr wrap="square" rtlCol="0">
            <a:spAutoFit/>
          </a:bodyPr>
          <a:lstStyle/>
          <a:p>
            <a:pPr marL="457200" indent="-457200">
              <a:spcAft>
                <a:spcPts val="1000"/>
              </a:spcAft>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sym typeface="Comic Sans MS"/>
              </a:rPr>
              <a:t>Zameriavajú diskusiu bez toho, aby ju obmedzovali na vopred stanovené odpovede.</a:t>
            </a:r>
          </a:p>
          <a:p>
            <a:pPr marL="457200" indent="-457200">
              <a:buFont typeface="Arial" panose="020B0604020202020204" pitchFamily="34" charset="0"/>
              <a:buChar char="•"/>
            </a:pPr>
            <a:r>
              <a:rPr lang="en-US" sz="2800" i="1" dirty="0">
                <a:solidFill>
                  <a:schemeClr val="tx1"/>
                </a:solidFill>
                <a:latin typeface="Calibri" panose="020F0502020204030204" pitchFamily="34" charset="0"/>
                <a:cs typeface="Calibri" panose="020F0502020204030204" pitchFamily="34" charset="0"/>
              </a:rPr>
              <a:t>Dosiahnutie </a:t>
            </a:r>
            <a:r>
              <a:rPr lang="en-US" sz="2800" dirty="0">
                <a:solidFill>
                  <a:schemeClr val="tx1"/>
                </a:solidFill>
                <a:latin typeface="Calibri" panose="020F0502020204030204" pitchFamily="34" charset="0"/>
                <a:cs typeface="Calibri" panose="020F0502020204030204" pitchFamily="34" charset="0"/>
              </a:rPr>
              <a:t>konsenzu nie je nevyhnutné: </a:t>
            </a:r>
            <a:r>
              <a:rPr lang="en-US" sz="2800" i="1" dirty="0">
                <a:solidFill>
                  <a:schemeClr val="tx1"/>
                </a:solidFill>
                <a:latin typeface="Calibri" panose="020F0502020204030204" pitchFamily="34" charset="0"/>
                <a:cs typeface="Calibri" panose="020F0502020204030204" pitchFamily="34" charset="0"/>
              </a:rPr>
              <a:t>snaha </a:t>
            </a:r>
            <a:r>
              <a:rPr lang="en-US" sz="2800" dirty="0">
                <a:solidFill>
                  <a:schemeClr val="tx1"/>
                </a:solidFill>
                <a:latin typeface="Calibri" panose="020F0502020204030204" pitchFamily="34" charset="0"/>
                <a:cs typeface="Calibri" panose="020F0502020204030204" pitchFamily="34" charset="0"/>
              </a:rPr>
              <a:t>oň je</a:t>
            </a:r>
          </a:p>
        </p:txBody>
      </p:sp>
    </p:spTree>
    <p:extLst>
      <p:ext uri="{BB962C8B-B14F-4D97-AF65-F5344CB8AC3E}">
        <p14:creationId xmlns:p14="http://schemas.microsoft.com/office/powerpoint/2010/main" val="1259258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577453" y="900129"/>
            <a:ext cx="7989094" cy="206493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060"/>
              </a:buClr>
              <a:buSzPts val="3959"/>
              <a:buNone/>
            </a:pPr>
            <a:br>
              <a:rPr lang="en-US" sz="3959" b="0" i="0" u="none" strike="noStrike" cap="none" dirty="0">
                <a:solidFill>
                  <a:srgbClr val="002060"/>
                </a:solidFill>
                <a:latin typeface="Calibri"/>
                <a:ea typeface="Calibri"/>
                <a:cs typeface="Calibri"/>
                <a:sym typeface="Calibri"/>
              </a:rPr>
            </a:br>
            <a:r>
              <a:rPr lang="en-US" sz="3600" b="0" i="0" u="none" strike="noStrike" cap="none" dirty="0">
                <a:solidFill>
                  <a:srgbClr val="FF0000"/>
                </a:solidFill>
                <a:latin typeface="Calibri" panose="020F0502020204030204" pitchFamily="34" charset="0"/>
                <a:ea typeface="Comic Sans MS"/>
                <a:cs typeface="Calibri" panose="020F0502020204030204" pitchFamily="34" charset="0"/>
                <a:sym typeface="Comic Sans MS"/>
              </a:rPr>
              <a:t>T</a:t>
            </a:r>
            <a:r>
              <a:rPr lang="en-US" sz="3600" b="1" i="0" u="none" strike="noStrike" cap="none" dirty="0">
                <a:solidFill>
                  <a:srgbClr val="FF0000"/>
                </a:solidFill>
                <a:latin typeface="Calibri" panose="020F0502020204030204" pitchFamily="34" charset="0"/>
                <a:ea typeface="Comic Sans MS"/>
                <a:cs typeface="Calibri" panose="020F0502020204030204" pitchFamily="34" charset="0"/>
                <a:sym typeface="Comic Sans MS"/>
              </a:rPr>
              <a:t>alking Points </a:t>
            </a:r>
            <a:br>
              <a:rPr lang="en-US" sz="3240" b="0" i="0" u="none" strike="noStrike" cap="none" dirty="0">
                <a:solidFill>
                  <a:srgbClr val="974806"/>
                </a:solidFill>
                <a:latin typeface="Comic Sans MS"/>
                <a:ea typeface="Comic Sans MS"/>
                <a:cs typeface="Comic Sans MS"/>
                <a:sym typeface="Comic Sans MS"/>
              </a:rPr>
            </a:br>
            <a:br>
              <a:rPr lang="en-US" sz="3240" b="0" i="0" u="none" strike="noStrike" cap="none" dirty="0">
                <a:solidFill>
                  <a:srgbClr val="974806"/>
                </a:solidFill>
                <a:latin typeface="Comic Sans MS"/>
                <a:ea typeface="Comic Sans MS"/>
                <a:cs typeface="Comic Sans MS"/>
                <a:sym typeface="Comic Sans MS"/>
              </a:rPr>
            </a:br>
            <a:br>
              <a:rPr lang="en-US" sz="2400" dirty="0">
                <a:solidFill>
                  <a:srgbClr val="0000FF"/>
                </a:solidFill>
              </a:rPr>
            </a:br>
            <a:br>
              <a:rPr lang="en-US" sz="2790" b="0" i="0" u="none" strike="noStrike" cap="none" dirty="0">
                <a:solidFill>
                  <a:srgbClr val="974806"/>
                </a:solidFill>
                <a:latin typeface="Comic Sans MS"/>
                <a:ea typeface="Comic Sans MS"/>
                <a:cs typeface="Comic Sans MS"/>
                <a:sym typeface="Comic Sans MS"/>
              </a:rPr>
            </a:br>
            <a:br>
              <a:rPr lang="en-US" sz="2800" dirty="0">
                <a:solidFill>
                  <a:srgbClr val="0000FF"/>
                </a:solidFill>
              </a:rPr>
            </a:br>
            <a:br>
              <a:rPr lang="en-US" sz="2790" b="0" i="0" u="none" strike="noStrike" cap="none" dirty="0">
                <a:solidFill>
                  <a:srgbClr val="002060"/>
                </a:solidFill>
                <a:latin typeface="Comic Sans MS"/>
                <a:ea typeface="Comic Sans MS"/>
                <a:cs typeface="Comic Sans MS"/>
                <a:sym typeface="Comic Sans MS"/>
              </a:rPr>
            </a:br>
            <a:endParaRPr sz="2790" b="0" i="0" u="none" strike="noStrike" cap="none" dirty="0">
              <a:solidFill>
                <a:schemeClr val="dk1"/>
              </a:solidFill>
              <a:latin typeface="Comic Sans MS"/>
              <a:ea typeface="Comic Sans MS"/>
              <a:cs typeface="Comic Sans MS"/>
              <a:sym typeface="Comic Sans MS"/>
            </a:endParaRPr>
          </a:p>
        </p:txBody>
      </p:sp>
      <p:sp>
        <p:nvSpPr>
          <p:cNvPr id="93" name="Google Shape;93;p13"/>
          <p:cNvSpPr txBox="1">
            <a:spLocks noGrp="1"/>
          </p:cNvSpPr>
          <p:nvPr>
            <p:ph type="body" idx="1"/>
          </p:nvPr>
        </p:nvSpPr>
        <p:spPr>
          <a:xfrm>
            <a:off x="474321" y="1429557"/>
            <a:ext cx="5042297" cy="308638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900"/>
              </a:spcAft>
              <a:buClr>
                <a:srgbClr val="002060"/>
              </a:buClr>
              <a:buSzPts val="2960"/>
              <a:buFont typeface="Arial"/>
              <a:buChar char="•"/>
            </a:pPr>
            <a:r>
              <a:rPr lang="en-US" sz="2800" b="1"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Statements</a:t>
            </a:r>
            <a:r>
              <a:rPr lang="en-US" sz="28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 – </a:t>
            </a:r>
            <a:r>
              <a:rPr lang="en-US" sz="2800" b="0" i="1"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not</a:t>
            </a:r>
            <a:r>
              <a:rPr lang="en-US" sz="28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 questions</a:t>
            </a:r>
            <a:endParaRPr sz="28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endParaRPr>
          </a:p>
          <a:p>
            <a:pPr marL="342900" marR="0" lvl="0" indent="-342900" algn="l" rtl="0">
              <a:lnSpc>
                <a:spcPct val="100000"/>
              </a:lnSpc>
              <a:spcBef>
                <a:spcPts val="592"/>
              </a:spcBef>
              <a:spcAft>
                <a:spcPts val="900"/>
              </a:spcAft>
              <a:buClr>
                <a:srgbClr val="002060"/>
              </a:buClr>
              <a:buSzPts val="2960"/>
              <a:buFont typeface="Arial"/>
              <a:buChar char="•"/>
            </a:pPr>
            <a:r>
              <a:rPr lang="en-US" sz="28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Provocative, curious, interesting, </a:t>
            </a:r>
          </a:p>
          <a:p>
            <a:pPr marL="342900" indent="-342900">
              <a:spcBef>
                <a:spcPts val="592"/>
              </a:spcBef>
              <a:buClr>
                <a:srgbClr val="002060"/>
              </a:buClr>
              <a:buSzPts val="2960"/>
            </a:pPr>
            <a:r>
              <a:rPr lang="en-US" sz="2800" b="0" i="0" u="none" strike="noStrike" cap="none" dirty="0">
                <a:solidFill>
                  <a:schemeClr val="tx1"/>
                </a:solidFill>
                <a:latin typeface="Calibri" panose="020F0502020204030204" pitchFamily="34" charset="0"/>
                <a:ea typeface="Comic Sans MS"/>
                <a:cs typeface="Calibri" panose="020F0502020204030204" pitchFamily="34" charset="0"/>
                <a:sym typeface="Comic Sans MS"/>
              </a:rPr>
              <a:t>May be used to generate factual or imaginative responses</a:t>
            </a:r>
          </a:p>
          <a:p>
            <a:pPr marL="342900" marR="0" lvl="0" indent="-342900" algn="l" rtl="0">
              <a:lnSpc>
                <a:spcPct val="100000"/>
              </a:lnSpc>
              <a:spcBef>
                <a:spcPts val="592"/>
              </a:spcBef>
              <a:spcAft>
                <a:spcPts val="0"/>
              </a:spcAft>
              <a:buClr>
                <a:srgbClr val="002060"/>
              </a:buClr>
              <a:buSzPts val="2960"/>
              <a:buFont typeface="Arial"/>
              <a:buChar char="•"/>
            </a:pPr>
            <a:endParaRPr b="0" i="0" u="none" strike="noStrike" cap="none" dirty="0">
              <a:solidFill>
                <a:schemeClr val="dk1"/>
              </a:solidFill>
              <a:latin typeface="Calibri" panose="020F0502020204030204" pitchFamily="34" charset="0"/>
              <a:cs typeface="Calibri" panose="020F0502020204030204" pitchFamily="34" charset="0"/>
              <a:sym typeface="Calibri"/>
            </a:endParaRPr>
          </a:p>
          <a:p>
            <a:pPr marL="342900" marR="0" lvl="0" indent="-154940" algn="l" rtl="0">
              <a:lnSpc>
                <a:spcPct val="100000"/>
              </a:lnSpc>
              <a:spcBef>
                <a:spcPts val="592"/>
              </a:spcBef>
              <a:spcAft>
                <a:spcPts val="0"/>
              </a:spcAft>
              <a:buClr>
                <a:schemeClr val="dk1"/>
              </a:buClr>
              <a:buSzPts val="2960"/>
              <a:buFont typeface="Arial"/>
              <a:buNone/>
            </a:pPr>
            <a:endParaRPr b="0" i="0" u="none" strike="noStrike" cap="none" dirty="0">
              <a:solidFill>
                <a:srgbClr val="002060"/>
              </a:solidFill>
              <a:latin typeface="Calibri" panose="020F0502020204030204" pitchFamily="34" charset="0"/>
              <a:ea typeface="Comic Sans MS"/>
              <a:cs typeface="Calibri" panose="020F0502020204030204" pitchFamily="34" charset="0"/>
              <a:sym typeface="Comic Sans MS"/>
            </a:endParaRPr>
          </a:p>
        </p:txBody>
      </p:sp>
      <p:pic>
        <p:nvPicPr>
          <p:cNvPr id="5" name="Google Shape;110;p15" descr="Seedat1.png">
            <a:extLst>
              <a:ext uri="{FF2B5EF4-FFF2-40B4-BE49-F238E27FC236}">
                <a16:creationId xmlns:a16="http://schemas.microsoft.com/office/drawing/2014/main" id="{95050AB6-6DA9-CD41-8DDC-0E23C56FB91C}"/>
              </a:ext>
            </a:extLst>
          </p:cNvPr>
          <p:cNvPicPr preferRelativeResize="0"/>
          <p:nvPr/>
        </p:nvPicPr>
        <p:blipFill rotWithShape="1">
          <a:blip r:embed="rId3">
            <a:alphaModFix/>
          </a:blip>
          <a:srcRect l="20893" r="17773" b="1"/>
          <a:stretch/>
        </p:blipFill>
        <p:spPr>
          <a:xfrm>
            <a:off x="5329873" y="1681286"/>
            <a:ext cx="3423419" cy="2567552"/>
          </a:xfrm>
          <a:prstGeom prst="rect">
            <a:avLst/>
          </a:prstGeom>
          <a:noFill/>
          <a:ln>
            <a:noFill/>
          </a:ln>
        </p:spPr>
      </p:pic>
      <p:sp>
        <p:nvSpPr>
          <p:cNvPr id="2" name="TextBox 1">
            <a:extLst>
              <a:ext uri="{FF2B5EF4-FFF2-40B4-BE49-F238E27FC236}">
                <a16:creationId xmlns:a16="http://schemas.microsoft.com/office/drawing/2014/main" id="{F3050EEC-683C-C8E6-0867-6CFAB2983A6D}"/>
              </a:ext>
            </a:extLst>
          </p:cNvPr>
          <p:cNvSpPr txBox="1"/>
          <p:nvPr/>
        </p:nvSpPr>
        <p:spPr>
          <a:xfrm>
            <a:off x="283821" y="4620042"/>
            <a:ext cx="7989094" cy="1944122"/>
          </a:xfrm>
          <a:prstGeom prst="rect">
            <a:avLst/>
          </a:prstGeom>
          <a:noFill/>
        </p:spPr>
        <p:txBody>
          <a:bodyPr wrap="square" rtlCol="0">
            <a:spAutoFit/>
          </a:bodyPr>
          <a:lstStyle/>
          <a:p>
            <a:pPr marL="457200" indent="-457200">
              <a:spcAft>
                <a:spcPts val="1000"/>
              </a:spcAft>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sym typeface="Comic Sans MS"/>
              </a:rPr>
              <a:t>They focus discussion without restricting it to predetermined answer</a:t>
            </a:r>
          </a:p>
          <a:p>
            <a:pPr marL="457200" indent="-457200">
              <a:buFont typeface="Arial" panose="020B0604020202020204" pitchFamily="34" charset="0"/>
              <a:buChar char="•"/>
            </a:pPr>
            <a:r>
              <a:rPr lang="en-US" sz="2800" i="1" dirty="0">
                <a:solidFill>
                  <a:schemeClr val="tx1"/>
                </a:solidFill>
                <a:latin typeface="Calibri" panose="020F0502020204030204" pitchFamily="34" charset="0"/>
                <a:cs typeface="Calibri" panose="020F0502020204030204" pitchFamily="34" charset="0"/>
              </a:rPr>
              <a:t>Reaching</a:t>
            </a:r>
            <a:r>
              <a:rPr lang="en-US" sz="2800" dirty="0">
                <a:solidFill>
                  <a:schemeClr val="tx1"/>
                </a:solidFill>
                <a:latin typeface="Calibri" panose="020F0502020204030204" pitchFamily="34" charset="0"/>
                <a:cs typeface="Calibri" panose="020F0502020204030204" pitchFamily="34" charset="0"/>
              </a:rPr>
              <a:t> consensus is not essential: </a:t>
            </a:r>
            <a:r>
              <a:rPr lang="en-US" sz="2800" i="1" dirty="0">
                <a:solidFill>
                  <a:schemeClr val="tx1"/>
                </a:solidFill>
                <a:latin typeface="Calibri" panose="020F0502020204030204" pitchFamily="34" charset="0"/>
                <a:cs typeface="Calibri" panose="020F0502020204030204" pitchFamily="34" charset="0"/>
              </a:rPr>
              <a:t>trying</a:t>
            </a:r>
            <a:r>
              <a:rPr lang="en-US" sz="2800" dirty="0">
                <a:solidFill>
                  <a:schemeClr val="tx1"/>
                </a:solidFill>
                <a:latin typeface="Calibri" panose="020F0502020204030204" pitchFamily="34" charset="0"/>
                <a:cs typeface="Calibri" panose="020F0502020204030204" pitchFamily="34" charset="0"/>
              </a:rPr>
              <a:t> to do so is</a:t>
            </a:r>
          </a:p>
        </p:txBody>
      </p:sp>
    </p:spTree>
    <p:extLst>
      <p:ext uri="{BB962C8B-B14F-4D97-AF65-F5344CB8AC3E}">
        <p14:creationId xmlns:p14="http://schemas.microsoft.com/office/powerpoint/2010/main" val="2515147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body" idx="1"/>
          </p:nvPr>
        </p:nvSpPr>
        <p:spPr>
          <a:xfrm>
            <a:off x="542364" y="1618891"/>
            <a:ext cx="8059271" cy="5470070"/>
          </a:xfrm>
          <a:prstGeom prst="rect">
            <a:avLst/>
          </a:prstGeom>
          <a:noFill/>
          <a:ln>
            <a:noFill/>
          </a:ln>
        </p:spPr>
        <p:txBody>
          <a:bodyPr spcFirstLastPara="1" wrap="square" lIns="91425" tIns="45700" rIns="91425" bIns="45700" anchor="t" anchorCtr="0">
            <a:noAutofit/>
          </a:bodyPr>
          <a:lstStyle/>
          <a:p>
            <a:pPr lvl="0" indent="-387350">
              <a:spcBef>
                <a:spcPts val="360"/>
              </a:spcBef>
              <a:buSzPts val="2500"/>
            </a:pPr>
            <a:r>
              <a:rPr lang="en-US" sz="2800" dirty="0"/>
              <a:t>Cieľom úlohy je </a:t>
            </a:r>
            <a:r>
              <a:rPr lang="en-US" sz="2800" dirty="0">
                <a:solidFill>
                  <a:srgbClr val="0432FF"/>
                </a:solidFill>
              </a:rPr>
              <a:t>podnietiť odôvodnenú diskusiu</a:t>
            </a:r>
          </a:p>
          <a:p>
            <a:pPr lvl="0" indent="-387350">
              <a:spcBef>
                <a:spcPts val="1000"/>
              </a:spcBef>
              <a:buSzPts val="2500"/>
            </a:pPr>
            <a:r>
              <a:rPr lang="en-US" sz="2800" dirty="0"/>
              <a:t>Povzbudzujte študentov, aby </a:t>
            </a:r>
            <a:r>
              <a:rPr lang="en-US" sz="2800" i="1" dirty="0">
                <a:solidFill>
                  <a:srgbClr val="0432FF"/>
                </a:solidFill>
              </a:rPr>
              <a:t>zvažovali a hodnotili rôzne myšlienky </a:t>
            </a:r>
            <a:r>
              <a:rPr lang="en-US" sz="2800" dirty="0"/>
              <a:t>- od toho závisí dialóg, učenie a tvorivosť.</a:t>
            </a:r>
          </a:p>
          <a:p>
            <a:pPr indent="-457200">
              <a:lnSpc>
                <a:spcPct val="90000"/>
              </a:lnSpc>
              <a:spcBef>
                <a:spcPts val="1944"/>
              </a:spcBef>
            </a:pPr>
            <a:r>
              <a:rPr lang="en-US" sz="2800" dirty="0">
                <a:solidFill>
                  <a:schemeClr val="dk1"/>
                </a:solidFill>
              </a:rPr>
              <a:t>Pomôžte študentom </a:t>
            </a:r>
            <a:r>
              <a:rPr lang="en-US" sz="2800" dirty="0"/>
              <a:t>naučiť sa vyjadrovať súhlas a nesúhlas s rešpektom</a:t>
            </a:r>
            <a:r>
              <a:rPr lang="en-US" sz="2800" dirty="0">
                <a:solidFill>
                  <a:schemeClr val="tx1"/>
                </a:solidFill>
              </a:rPr>
              <a:t>; "diskusné body" </a:t>
            </a:r>
            <a:r>
              <a:rPr lang="en-US" sz="2800" dirty="0"/>
              <a:t>vyžadujú, aby študenti </a:t>
            </a:r>
            <a:r>
              <a:rPr lang="en-US" sz="2800" dirty="0">
                <a:solidFill>
                  <a:schemeClr val="dk1"/>
                </a:solidFill>
              </a:rPr>
              <a:t>zaujali stanoviská a zdieľali argumenty.</a:t>
            </a:r>
            <a:endParaRPr sz="2800" dirty="0"/>
          </a:p>
          <a:p>
            <a:pPr indent="-457200">
              <a:lnSpc>
                <a:spcPct val="80000"/>
              </a:lnSpc>
              <a:spcBef>
                <a:spcPts val="0"/>
              </a:spcBef>
            </a:pPr>
            <a:endParaRPr sz="2800" dirty="0">
              <a:solidFill>
                <a:schemeClr val="hlink"/>
              </a:solidFill>
            </a:endParaRPr>
          </a:p>
          <a:p>
            <a:pPr indent="-457200">
              <a:lnSpc>
                <a:spcPct val="80000"/>
              </a:lnSpc>
              <a:spcBef>
                <a:spcPts val="0"/>
              </a:spcBef>
            </a:pPr>
            <a:r>
              <a:rPr lang="en-US" sz="2800" dirty="0"/>
              <a:t>Opäť sa dajú použiť pri skupinovej práci alebo pri diskusiách v celej triede.</a:t>
            </a:r>
            <a:endParaRPr sz="2800" dirty="0">
              <a:solidFill>
                <a:schemeClr val="hlink"/>
              </a:solidFill>
            </a:endParaRPr>
          </a:p>
          <a:p>
            <a:pPr marL="457200" marR="0" lvl="0" indent="-228600" algn="l" rtl="0">
              <a:lnSpc>
                <a:spcPct val="100000"/>
              </a:lnSpc>
              <a:spcBef>
                <a:spcPts val="640"/>
              </a:spcBef>
              <a:spcAft>
                <a:spcPts val="0"/>
              </a:spcAft>
              <a:buClr>
                <a:schemeClr val="dk1"/>
              </a:buClr>
              <a:buSzPts val="3200"/>
              <a:buFont typeface="Arial"/>
              <a:buNone/>
            </a:pPr>
            <a:endParaRPr dirty="0"/>
          </a:p>
        </p:txBody>
      </p:sp>
      <p:sp>
        <p:nvSpPr>
          <p:cNvPr id="3" name="Google Shape;452;p52">
            <a:extLst>
              <a:ext uri="{FF2B5EF4-FFF2-40B4-BE49-F238E27FC236}">
                <a16:creationId xmlns:a16="http://schemas.microsoft.com/office/drawing/2014/main" id="{2C92E397-AF57-E546-9DEB-7B2BFBDD6F12}"/>
              </a:ext>
            </a:extLst>
          </p:cNvPr>
          <p:cNvSpPr txBox="1">
            <a:spLocks noGrp="1"/>
          </p:cNvSpPr>
          <p:nvPr>
            <p:ph type="title"/>
          </p:nvPr>
        </p:nvSpPr>
        <p:spPr>
          <a:xfrm>
            <a:off x="246743" y="475891"/>
            <a:ext cx="8577943" cy="1143000"/>
          </a:xfrm>
          <a:prstGeom prst="rect">
            <a:avLst/>
          </a:prstGeom>
          <a:noFill/>
          <a:ln>
            <a:noFill/>
          </a:ln>
        </p:spPr>
        <p:txBody>
          <a:bodyPr spcFirstLastPara="1" wrap="square" lIns="91425" tIns="45700" rIns="91425" bIns="45700" anchor="ctr" anchorCtr="0">
            <a:noAutofit/>
          </a:bodyPr>
          <a:lstStyle/>
          <a:p>
            <a:pPr lvl="0">
              <a:buSzPts val="3959"/>
            </a:pPr>
            <a:r>
              <a:rPr lang="en-US" sz="3600" dirty="0">
                <a:solidFill>
                  <a:srgbClr val="FF0000"/>
                </a:solidFill>
              </a:rPr>
              <a:t>Diskusné body</a:t>
            </a:r>
            <a:endParaRPr sz="3600" b="0" i="0" u="none" strike="noStrike" cap="none" dirty="0">
              <a:solidFill>
                <a:srgbClr val="FF0000"/>
              </a:solidFill>
              <a:sym typeface="Calibri"/>
            </a:endParaRPr>
          </a:p>
        </p:txBody>
      </p:sp>
    </p:spTree>
    <p:extLst>
      <p:ext uri="{BB962C8B-B14F-4D97-AF65-F5344CB8AC3E}">
        <p14:creationId xmlns:p14="http://schemas.microsoft.com/office/powerpoint/2010/main" val="419614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1"/>
          <p:cNvSpPr txBox="1">
            <a:spLocks noGrp="1"/>
          </p:cNvSpPr>
          <p:nvPr>
            <p:ph type="ctrTitle"/>
          </p:nvPr>
        </p:nvSpPr>
        <p:spPr>
          <a:xfrm>
            <a:off x="248739" y="2603600"/>
            <a:ext cx="4136994" cy="40901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90"/>
              </a:buClr>
              <a:buSzPts val="4000"/>
              <a:buNone/>
            </a:pPr>
            <a:r>
              <a:rPr lang="en-US" sz="4800" b="1" dirty="0"/>
              <a:t>Group work</a:t>
            </a:r>
            <a:br>
              <a:rPr lang="en-US" sz="4000" dirty="0"/>
            </a:br>
            <a:br>
              <a:rPr lang="en-US" sz="4000" dirty="0"/>
            </a:br>
            <a:r>
              <a:rPr lang="en-US" sz="4000" dirty="0"/>
              <a:t>Sara Hennessy </a:t>
            </a:r>
            <a:br>
              <a:rPr lang="en-US" sz="3200" b="1" dirty="0">
                <a:solidFill>
                  <a:srgbClr val="244061"/>
                </a:solidFill>
              </a:rPr>
            </a:br>
            <a:br>
              <a:rPr lang="en-US" sz="4000" b="1" i="0" u="none" strike="noStrike" cap="none" dirty="0">
                <a:solidFill>
                  <a:srgbClr val="000090"/>
                </a:solidFill>
                <a:latin typeface="Calibri"/>
                <a:ea typeface="Calibri"/>
                <a:cs typeface="Calibri"/>
                <a:sym typeface="Calibri"/>
              </a:rPr>
            </a:br>
            <a:br>
              <a:rPr lang="en-US" sz="3200" b="1" i="0" u="none" strike="noStrike" cap="none" dirty="0">
                <a:solidFill>
                  <a:srgbClr val="FF0000"/>
                </a:solidFill>
                <a:latin typeface="Calibri"/>
                <a:ea typeface="Calibri"/>
                <a:cs typeface="Calibri"/>
                <a:sym typeface="Calibri"/>
              </a:rPr>
            </a:br>
            <a:r>
              <a:rPr lang="en-US" sz="3200" b="0" i="0" u="none" strike="noStrike" cap="none" dirty="0">
                <a:solidFill>
                  <a:srgbClr val="000090"/>
                </a:solidFill>
                <a:latin typeface="Calibri"/>
                <a:ea typeface="Calibri"/>
                <a:cs typeface="Calibri"/>
                <a:sym typeface="Calibri"/>
              </a:rPr>
              <a:t> </a:t>
            </a:r>
            <a:br>
              <a:rPr lang="en-US" sz="3200" b="0" i="0" u="none" strike="noStrike" cap="none" dirty="0">
                <a:solidFill>
                  <a:srgbClr val="000090"/>
                </a:solidFill>
                <a:latin typeface="Calibri"/>
                <a:ea typeface="Calibri"/>
                <a:cs typeface="Calibri"/>
                <a:sym typeface="Calibri"/>
              </a:rPr>
            </a:br>
            <a:endParaRPr lang="en-US" sz="3200" b="0" i="0" u="none" strike="noStrike" cap="none" dirty="0">
              <a:solidFill>
                <a:srgbClr val="000090"/>
              </a:solidFill>
              <a:latin typeface="Calibri"/>
              <a:ea typeface="Calibri"/>
              <a:cs typeface="Calibri"/>
              <a:sym typeface="Calibri"/>
            </a:endParaRPr>
          </a:p>
        </p:txBody>
      </p:sp>
      <p:pic>
        <p:nvPicPr>
          <p:cNvPr id="80" name="Google Shape;80;p11"/>
          <p:cNvPicPr preferRelativeResize="0"/>
          <p:nvPr/>
        </p:nvPicPr>
        <p:blipFill rotWithShape="1">
          <a:blip r:embed="rId3">
            <a:alphaModFix/>
          </a:blip>
          <a:srcRect/>
          <a:stretch/>
        </p:blipFill>
        <p:spPr>
          <a:xfrm>
            <a:off x="248739" y="332656"/>
            <a:ext cx="3706940" cy="1108185"/>
          </a:xfrm>
          <a:prstGeom prst="rect">
            <a:avLst/>
          </a:prstGeom>
          <a:noFill/>
          <a:ln>
            <a:noFill/>
          </a:ln>
        </p:spPr>
      </p:pic>
      <p:pic>
        <p:nvPicPr>
          <p:cNvPr id="83" name="Google Shape;83;p11"/>
          <p:cNvPicPr preferRelativeResize="0"/>
          <p:nvPr/>
        </p:nvPicPr>
        <p:blipFill>
          <a:blip r:embed="rId4">
            <a:alphaModFix/>
          </a:blip>
          <a:stretch>
            <a:fillRect/>
          </a:stretch>
        </p:blipFill>
        <p:spPr>
          <a:xfrm>
            <a:off x="4630783" y="2451200"/>
            <a:ext cx="4008554" cy="3006416"/>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670CFA3A-BC07-6DDC-D9E6-671D13F62657}"/>
              </a:ext>
            </a:extLst>
          </p:cNvPr>
          <p:cNvPicPr>
            <a:picLocks noChangeAspect="1"/>
          </p:cNvPicPr>
          <p:nvPr/>
        </p:nvPicPr>
        <p:blipFill>
          <a:blip r:embed="rId5"/>
          <a:stretch>
            <a:fillRect/>
          </a:stretch>
        </p:blipFill>
        <p:spPr>
          <a:xfrm>
            <a:off x="5045237" y="294556"/>
            <a:ext cx="3594100" cy="1536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body" idx="1"/>
          </p:nvPr>
        </p:nvSpPr>
        <p:spPr>
          <a:xfrm>
            <a:off x="542364" y="1618891"/>
            <a:ext cx="8059271" cy="5470070"/>
          </a:xfrm>
          <a:prstGeom prst="rect">
            <a:avLst/>
          </a:prstGeom>
          <a:noFill/>
          <a:ln>
            <a:noFill/>
          </a:ln>
        </p:spPr>
        <p:txBody>
          <a:bodyPr spcFirstLastPara="1" wrap="square" lIns="91425" tIns="45700" rIns="91425" bIns="45700" anchor="t" anchorCtr="0">
            <a:noAutofit/>
          </a:bodyPr>
          <a:lstStyle/>
          <a:p>
            <a:pPr lvl="0" indent="-387350">
              <a:spcBef>
                <a:spcPts val="360"/>
              </a:spcBef>
              <a:buSzPts val="2500"/>
            </a:pPr>
            <a:r>
              <a:rPr lang="en-US" sz="2800" dirty="0"/>
              <a:t>Aim for the task to </a:t>
            </a:r>
            <a:r>
              <a:rPr lang="en-US" sz="2800" dirty="0">
                <a:solidFill>
                  <a:srgbClr val="0432FF"/>
                </a:solidFill>
              </a:rPr>
              <a:t>stimulate reasoned debate</a:t>
            </a:r>
          </a:p>
          <a:p>
            <a:pPr lvl="0" indent="-387350">
              <a:spcBef>
                <a:spcPts val="1000"/>
              </a:spcBef>
              <a:buSzPts val="2500"/>
            </a:pPr>
            <a:r>
              <a:rPr lang="en-US" sz="2800" dirty="0"/>
              <a:t>Encourage students to </a:t>
            </a:r>
            <a:r>
              <a:rPr lang="en-US" sz="2800" i="1" dirty="0">
                <a:solidFill>
                  <a:srgbClr val="0432FF"/>
                </a:solidFill>
              </a:rPr>
              <a:t>consider and evaluate different ideas </a:t>
            </a:r>
            <a:r>
              <a:rPr lang="en-US" sz="2800" i="1" dirty="0"/>
              <a:t>– </a:t>
            </a:r>
            <a:r>
              <a:rPr lang="en-US" sz="2800" dirty="0"/>
              <a:t>dialogue, learning and creativity depend on this</a:t>
            </a:r>
          </a:p>
          <a:p>
            <a:pPr indent="-457200">
              <a:lnSpc>
                <a:spcPct val="90000"/>
              </a:lnSpc>
              <a:spcBef>
                <a:spcPts val="1944"/>
              </a:spcBef>
            </a:pPr>
            <a:r>
              <a:rPr lang="en-US" sz="2800" dirty="0"/>
              <a:t>H</a:t>
            </a:r>
            <a:r>
              <a:rPr lang="en-US" sz="2800" dirty="0">
                <a:solidFill>
                  <a:schemeClr val="dk1"/>
                </a:solidFill>
              </a:rPr>
              <a:t>elp students </a:t>
            </a:r>
            <a:r>
              <a:rPr lang="en-US" sz="2800" dirty="0"/>
              <a:t>learn to express agreement and disagreement respectfully; </a:t>
            </a:r>
            <a:r>
              <a:rPr lang="en-US" sz="2800" dirty="0">
                <a:solidFill>
                  <a:schemeClr val="tx1"/>
                </a:solidFill>
              </a:rPr>
              <a:t>‘Talking Points’ </a:t>
            </a:r>
            <a:r>
              <a:rPr lang="en-US" sz="2800" dirty="0"/>
              <a:t>require students </a:t>
            </a:r>
            <a:r>
              <a:rPr lang="en-US" sz="2800" dirty="0">
                <a:solidFill>
                  <a:schemeClr val="dk1"/>
                </a:solidFill>
              </a:rPr>
              <a:t>to take positions and share reasoning</a:t>
            </a:r>
            <a:endParaRPr sz="2800" dirty="0"/>
          </a:p>
          <a:p>
            <a:pPr indent="-457200">
              <a:lnSpc>
                <a:spcPct val="80000"/>
              </a:lnSpc>
              <a:spcBef>
                <a:spcPts val="0"/>
              </a:spcBef>
            </a:pPr>
            <a:endParaRPr sz="2800" dirty="0">
              <a:solidFill>
                <a:schemeClr val="hlink"/>
              </a:solidFill>
            </a:endParaRPr>
          </a:p>
          <a:p>
            <a:pPr indent="-457200">
              <a:lnSpc>
                <a:spcPct val="80000"/>
              </a:lnSpc>
              <a:spcBef>
                <a:spcPts val="0"/>
              </a:spcBef>
            </a:pPr>
            <a:r>
              <a:rPr lang="en-US" sz="2800" dirty="0"/>
              <a:t>Again, they can be used in group work or whole class discussions.</a:t>
            </a:r>
            <a:endParaRPr sz="2800" dirty="0">
              <a:solidFill>
                <a:schemeClr val="hlink"/>
              </a:solidFill>
            </a:endParaRPr>
          </a:p>
          <a:p>
            <a:pPr marL="457200" marR="0" lvl="0" indent="-228600" algn="l" rtl="0">
              <a:lnSpc>
                <a:spcPct val="100000"/>
              </a:lnSpc>
              <a:spcBef>
                <a:spcPts val="640"/>
              </a:spcBef>
              <a:spcAft>
                <a:spcPts val="0"/>
              </a:spcAft>
              <a:buClr>
                <a:schemeClr val="dk1"/>
              </a:buClr>
              <a:buSzPts val="3200"/>
              <a:buFont typeface="Arial"/>
              <a:buNone/>
            </a:pPr>
            <a:endParaRPr dirty="0"/>
          </a:p>
        </p:txBody>
      </p:sp>
      <p:sp>
        <p:nvSpPr>
          <p:cNvPr id="3" name="Google Shape;452;p52">
            <a:extLst>
              <a:ext uri="{FF2B5EF4-FFF2-40B4-BE49-F238E27FC236}">
                <a16:creationId xmlns:a16="http://schemas.microsoft.com/office/drawing/2014/main" id="{2C92E397-AF57-E546-9DEB-7B2BFBDD6F12}"/>
              </a:ext>
            </a:extLst>
          </p:cNvPr>
          <p:cNvSpPr txBox="1">
            <a:spLocks noGrp="1"/>
          </p:cNvSpPr>
          <p:nvPr>
            <p:ph type="title"/>
          </p:nvPr>
        </p:nvSpPr>
        <p:spPr>
          <a:xfrm>
            <a:off x="246743" y="475891"/>
            <a:ext cx="8577943" cy="1143000"/>
          </a:xfrm>
          <a:prstGeom prst="rect">
            <a:avLst/>
          </a:prstGeom>
          <a:noFill/>
          <a:ln>
            <a:noFill/>
          </a:ln>
        </p:spPr>
        <p:txBody>
          <a:bodyPr spcFirstLastPara="1" wrap="square" lIns="91425" tIns="45700" rIns="91425" bIns="45700" anchor="ctr" anchorCtr="0">
            <a:noAutofit/>
          </a:bodyPr>
          <a:lstStyle/>
          <a:p>
            <a:pPr lvl="0">
              <a:buSzPts val="3959"/>
            </a:pPr>
            <a:r>
              <a:rPr lang="en-US" sz="3600" dirty="0">
                <a:solidFill>
                  <a:srgbClr val="FF0000"/>
                </a:solidFill>
              </a:rPr>
              <a:t>Talking points</a:t>
            </a:r>
            <a:endParaRPr sz="3600" b="0" i="0" u="none" strike="noStrike" cap="none" dirty="0">
              <a:solidFill>
                <a:srgbClr val="FF0000"/>
              </a:solidFill>
              <a:sym typeface="Calibri"/>
            </a:endParaRPr>
          </a:p>
        </p:txBody>
      </p:sp>
    </p:spTree>
    <p:extLst>
      <p:ext uri="{BB962C8B-B14F-4D97-AF65-F5344CB8AC3E}">
        <p14:creationId xmlns:p14="http://schemas.microsoft.com/office/powerpoint/2010/main" val="2785708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457200" y="274638"/>
            <a:ext cx="8229600" cy="97593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dirty="0">
                <a:solidFill>
                  <a:srgbClr val="FF0000"/>
                </a:solidFill>
                <a:latin typeface="Calibri"/>
                <a:ea typeface="Calibri"/>
                <a:cs typeface="Calibri"/>
                <a:sym typeface="Calibri"/>
              </a:rPr>
              <a:t>Príklady diskusných príspevkov</a:t>
            </a:r>
            <a:br>
              <a:rPr lang="en-US" sz="4400" b="0" i="0" u="none" strike="noStrike" cap="none" dirty="0">
                <a:solidFill>
                  <a:srgbClr val="FF0000"/>
                </a:solidFill>
                <a:latin typeface="Calibri"/>
                <a:ea typeface="Calibri"/>
                <a:cs typeface="Calibri"/>
                <a:sym typeface="Calibri"/>
              </a:rPr>
            </a:br>
            <a:r>
              <a:rPr lang="en-US" sz="2800" b="0" i="1" u="none" strike="noStrike" cap="none" dirty="0">
                <a:solidFill>
                  <a:schemeClr val="dk1"/>
                </a:solidFill>
                <a:latin typeface="Calibri"/>
                <a:ea typeface="Calibri"/>
                <a:cs typeface="Calibri"/>
                <a:sym typeface="Calibri"/>
              </a:rPr>
              <a:t>Súhlasíte, nesúhlasíte alebo si nie ste istí? Prečo?</a:t>
            </a:r>
            <a:endParaRPr sz="2800" b="0" i="0" u="none" strike="noStrike" cap="none" dirty="0">
              <a:solidFill>
                <a:schemeClr val="dk1"/>
              </a:solidFill>
              <a:latin typeface="Calibri"/>
              <a:ea typeface="Calibri"/>
              <a:cs typeface="Calibri"/>
              <a:sym typeface="Calibri"/>
            </a:endParaRPr>
          </a:p>
        </p:txBody>
      </p:sp>
      <p:sp>
        <p:nvSpPr>
          <p:cNvPr id="101" name="Google Shape;101;p14"/>
          <p:cNvSpPr txBox="1">
            <a:spLocks noGrp="1"/>
          </p:cNvSpPr>
          <p:nvPr>
            <p:ph type="body" idx="1"/>
          </p:nvPr>
        </p:nvSpPr>
        <p:spPr>
          <a:xfrm>
            <a:off x="457200" y="2366682"/>
            <a:ext cx="8439150" cy="3367367"/>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300"/>
              </a:spcBef>
              <a:spcAft>
                <a:spcPts val="0"/>
              </a:spcAft>
              <a:buClr>
                <a:schemeClr val="dk1"/>
              </a:buClr>
              <a:buSzPts val="3200"/>
              <a:buFont typeface="Arial"/>
              <a:buNone/>
            </a:pPr>
            <a:r>
              <a:rPr lang="en-US" sz="2200" b="0" i="0" u="none" strike="noStrike" cap="none" dirty="0">
                <a:solidFill>
                  <a:schemeClr val="dk1"/>
                </a:solidFill>
                <a:latin typeface="Calibri"/>
                <a:ea typeface="Calibri"/>
                <a:cs typeface="Calibri"/>
                <a:sym typeface="Calibri"/>
              </a:rPr>
              <a:t>Zem je magnet </a:t>
            </a:r>
            <a:endParaRPr sz="2200" dirty="0"/>
          </a:p>
          <a:p>
            <a:pPr marL="0" marR="0" lvl="0" indent="0" algn="l" rtl="0">
              <a:lnSpc>
                <a:spcPct val="125000"/>
              </a:lnSpc>
              <a:spcBef>
                <a:spcPts val="300"/>
              </a:spcBef>
              <a:spcAft>
                <a:spcPts val="0"/>
              </a:spcAft>
              <a:buClr>
                <a:schemeClr val="dk1"/>
              </a:buClr>
              <a:buSzPts val="3200"/>
              <a:buFont typeface="Arial"/>
              <a:buNone/>
            </a:pPr>
            <a:r>
              <a:rPr lang="en-US" sz="2200" b="0" i="0" u="none" strike="noStrike" cap="none" dirty="0">
                <a:solidFill>
                  <a:schemeClr val="dk1"/>
                </a:solidFill>
                <a:latin typeface="Calibri"/>
                <a:ea typeface="Calibri"/>
                <a:cs typeface="Calibri"/>
                <a:sym typeface="Calibri"/>
              </a:rPr>
              <a:t>Magnety nefungujú pod vodou</a:t>
            </a:r>
            <a:endParaRPr sz="2200" dirty="0"/>
          </a:p>
          <a:p>
            <a:pPr marL="0" indent="0">
              <a:lnSpc>
                <a:spcPct val="125000"/>
              </a:lnSpc>
              <a:spcBef>
                <a:spcPts val="300"/>
              </a:spcBef>
              <a:buNone/>
            </a:pPr>
            <a:r>
              <a:rPr lang="en-GB" sz="2200" b="0" i="0" dirty="0">
                <a:solidFill>
                  <a:srgbClr val="000000"/>
                </a:solidFill>
                <a:effectLst/>
                <a:latin typeface="Calibri" panose="020F0502020204030204" pitchFamily="34" charset="0"/>
                <a:cs typeface="Calibri" panose="020F0502020204030204" pitchFamily="34" charset="0"/>
              </a:rPr>
              <a:t>Násobením čísla vždy získate väčšie číslo</a:t>
            </a:r>
          </a:p>
          <a:p>
            <a:pPr marL="0" indent="0">
              <a:lnSpc>
                <a:spcPct val="125000"/>
              </a:lnSpc>
              <a:spcBef>
                <a:spcPts val="300"/>
              </a:spcBef>
              <a:buNone/>
            </a:pPr>
            <a:r>
              <a:rPr lang="en-GB" sz="2200" b="0" i="0" dirty="0">
                <a:solidFill>
                  <a:srgbClr val="000000"/>
                </a:solidFill>
                <a:effectLst/>
                <a:latin typeface="Calibri" panose="020F0502020204030204" pitchFamily="34" charset="0"/>
                <a:cs typeface="Calibri" panose="020F0502020204030204" pitchFamily="34" charset="0"/>
              </a:rPr>
              <a:t>Veci sa zastavia, keď im dôjde sila</a:t>
            </a:r>
          </a:p>
          <a:p>
            <a:pPr marL="0" indent="0">
              <a:lnSpc>
                <a:spcPct val="125000"/>
              </a:lnSpc>
              <a:spcBef>
                <a:spcPts val="300"/>
              </a:spcBef>
              <a:buNone/>
            </a:pPr>
            <a:r>
              <a:rPr lang="en-GB" sz="2200" dirty="0">
                <a:solidFill>
                  <a:srgbClr val="000000"/>
                </a:solidFill>
                <a:effectLst/>
                <a:latin typeface="Calibri" panose="020F0502020204030204" pitchFamily="34" charset="0"/>
                <a:cs typeface="Calibri" panose="020F0502020204030204" pitchFamily="34" charset="0"/>
              </a:rPr>
              <a:t>Semená musia byť v pôde, aby mohli rásť</a:t>
            </a:r>
          </a:p>
          <a:p>
            <a:pPr marL="0" indent="0">
              <a:lnSpc>
                <a:spcPct val="125000"/>
              </a:lnSpc>
              <a:spcBef>
                <a:spcPts val="300"/>
              </a:spcBef>
              <a:buNone/>
            </a:pPr>
            <a:r>
              <a:rPr lang="en-GB" sz="2200" b="0" i="0" dirty="0">
                <a:solidFill>
                  <a:schemeClr val="tx1"/>
                </a:solidFill>
                <a:effectLst/>
                <a:latin typeface="Calibri" panose="020F0502020204030204" pitchFamily="34" charset="0"/>
                <a:cs typeface="Calibri" panose="020F0502020204030204" pitchFamily="34" charset="0"/>
              </a:rPr>
              <a:t>Recyklácia znamená, že nepoškodzujete životné prostredie</a:t>
            </a:r>
            <a:endParaRPr lang="en-GB" sz="2200" dirty="0">
              <a:solidFill>
                <a:schemeClr val="tx1"/>
              </a:solidFill>
              <a:effectLst/>
              <a:latin typeface="Calibri" panose="020F0502020204030204" pitchFamily="34" charset="0"/>
              <a:cs typeface="Calibri" panose="020F0502020204030204" pitchFamily="34" charset="0"/>
            </a:endParaRPr>
          </a:p>
          <a:p>
            <a:pPr marL="0" indent="0">
              <a:lnSpc>
                <a:spcPct val="125000"/>
              </a:lnSpc>
              <a:spcBef>
                <a:spcPts val="300"/>
              </a:spcBef>
              <a:buNone/>
            </a:pPr>
            <a:endParaRPr lang="en-GB" sz="1050" b="0" i="0" dirty="0">
              <a:solidFill>
                <a:srgbClr val="000000"/>
              </a:solidFill>
              <a:effectLst/>
              <a:latin typeface="Segoe UI" panose="020F0502020204030204" pitchFamily="34" charset="0"/>
            </a:endParaRPr>
          </a:p>
          <a:p>
            <a:pPr marL="0" marR="0" lvl="0" indent="0" algn="l" rtl="0">
              <a:lnSpc>
                <a:spcPct val="125000"/>
              </a:lnSpc>
              <a:spcBef>
                <a:spcPts val="300"/>
              </a:spcBef>
              <a:spcAft>
                <a:spcPts val="0"/>
              </a:spcAft>
              <a:buClr>
                <a:schemeClr val="dk1"/>
              </a:buClr>
              <a:buSzPts val="3200"/>
              <a:buFont typeface="Arial"/>
              <a:buNone/>
            </a:pPr>
            <a:endParaRPr lang="en-US" sz="2400" b="0" i="0" u="none" strike="noStrike" cap="none" dirty="0">
              <a:solidFill>
                <a:schemeClr val="dk1"/>
              </a:solidFill>
              <a:latin typeface="Calibri"/>
              <a:ea typeface="Calibri"/>
              <a:cs typeface="Calibri"/>
              <a:sym typeface="Calibri"/>
            </a:endParaRPr>
          </a:p>
          <a:p>
            <a:pPr marL="0" marR="0" lvl="0" indent="0" algn="l" rtl="0">
              <a:lnSpc>
                <a:spcPct val="125000"/>
              </a:lnSpc>
              <a:spcBef>
                <a:spcPts val="300"/>
              </a:spcBef>
              <a:spcAft>
                <a:spcPts val="0"/>
              </a:spcAft>
              <a:buClr>
                <a:schemeClr val="dk1"/>
              </a:buClr>
              <a:buSzPts val="3200"/>
              <a:buFont typeface="Arial"/>
              <a:buNone/>
            </a:pPr>
            <a:r>
              <a:rPr lang="en-US" sz="2400" b="0" i="0" u="none" strike="noStrike" cap="none" dirty="0">
                <a:solidFill>
                  <a:schemeClr val="dk1"/>
                </a:solidFill>
                <a:latin typeface="Calibri"/>
                <a:ea typeface="Calibri"/>
                <a:cs typeface="Calibri"/>
                <a:sym typeface="Calibri"/>
              </a:rPr>
              <a:t> </a:t>
            </a:r>
            <a:endParaRPr dirty="0"/>
          </a:p>
          <a:p>
            <a:pPr marL="381000" marR="0" lvl="0" indent="-177800" algn="l" rtl="0">
              <a:lnSpc>
                <a:spcPct val="125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25400" marR="0" lvl="0" indent="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02" name="Google Shape;102;p14"/>
          <p:cNvPicPr preferRelativeResize="0"/>
          <p:nvPr/>
        </p:nvPicPr>
        <p:blipFill rotWithShape="1">
          <a:blip r:embed="rId3">
            <a:alphaModFix/>
          </a:blip>
          <a:srcRect/>
          <a:stretch/>
        </p:blipFill>
        <p:spPr>
          <a:xfrm>
            <a:off x="6472003" y="1799915"/>
            <a:ext cx="1643297" cy="1418443"/>
          </a:xfrm>
          <a:prstGeom prst="rect">
            <a:avLst/>
          </a:prstGeom>
          <a:noFill/>
          <a:ln>
            <a:noFill/>
          </a:ln>
        </p:spPr>
      </p:pic>
    </p:spTree>
    <p:extLst>
      <p:ext uri="{BB962C8B-B14F-4D97-AF65-F5344CB8AC3E}">
        <p14:creationId xmlns:p14="http://schemas.microsoft.com/office/powerpoint/2010/main" val="409671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457200" y="274638"/>
            <a:ext cx="8229600" cy="97593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dirty="0">
                <a:solidFill>
                  <a:srgbClr val="FF0000"/>
                </a:solidFill>
                <a:latin typeface="Calibri"/>
                <a:ea typeface="Calibri"/>
                <a:cs typeface="Calibri"/>
                <a:sym typeface="Calibri"/>
              </a:rPr>
              <a:t>Examples of talking points</a:t>
            </a:r>
            <a:br>
              <a:rPr lang="en-US" sz="4400" b="0" i="0" u="none" strike="noStrike" cap="none" dirty="0">
                <a:solidFill>
                  <a:srgbClr val="FF0000"/>
                </a:solidFill>
                <a:latin typeface="Calibri"/>
                <a:ea typeface="Calibri"/>
                <a:cs typeface="Calibri"/>
                <a:sym typeface="Calibri"/>
              </a:rPr>
            </a:br>
            <a:r>
              <a:rPr lang="en-US" sz="2800" b="0" i="1" u="none" strike="noStrike" cap="none" dirty="0">
                <a:solidFill>
                  <a:schemeClr val="dk1"/>
                </a:solidFill>
                <a:latin typeface="Calibri"/>
                <a:ea typeface="Calibri"/>
                <a:cs typeface="Calibri"/>
                <a:sym typeface="Calibri"/>
              </a:rPr>
              <a:t>Do you agree, disagree, or are you unsure? Why?</a:t>
            </a:r>
            <a:endParaRPr sz="2800" b="0" i="0" u="none" strike="noStrike" cap="none" dirty="0">
              <a:solidFill>
                <a:schemeClr val="dk1"/>
              </a:solidFill>
              <a:latin typeface="Calibri"/>
              <a:ea typeface="Calibri"/>
              <a:cs typeface="Calibri"/>
              <a:sym typeface="Calibri"/>
            </a:endParaRPr>
          </a:p>
        </p:txBody>
      </p:sp>
      <p:sp>
        <p:nvSpPr>
          <p:cNvPr id="101" name="Google Shape;101;p14"/>
          <p:cNvSpPr txBox="1">
            <a:spLocks noGrp="1"/>
          </p:cNvSpPr>
          <p:nvPr>
            <p:ph type="body" idx="1"/>
          </p:nvPr>
        </p:nvSpPr>
        <p:spPr>
          <a:xfrm>
            <a:off x="457200" y="2366682"/>
            <a:ext cx="8439150" cy="3367367"/>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300"/>
              </a:spcBef>
              <a:spcAft>
                <a:spcPts val="0"/>
              </a:spcAft>
              <a:buClr>
                <a:schemeClr val="dk1"/>
              </a:buClr>
              <a:buSzPts val="3200"/>
              <a:buFont typeface="Arial"/>
              <a:buNone/>
            </a:pPr>
            <a:r>
              <a:rPr lang="en-US" sz="2200" b="0" i="0" u="none" strike="noStrike" cap="none" dirty="0">
                <a:solidFill>
                  <a:schemeClr val="dk1"/>
                </a:solidFill>
                <a:latin typeface="Calibri"/>
                <a:ea typeface="Calibri"/>
                <a:cs typeface="Calibri"/>
                <a:sym typeface="Calibri"/>
              </a:rPr>
              <a:t>The earth is a magnet </a:t>
            </a:r>
            <a:endParaRPr sz="2200" dirty="0"/>
          </a:p>
          <a:p>
            <a:pPr marL="0" marR="0" lvl="0" indent="0" algn="l" rtl="0">
              <a:lnSpc>
                <a:spcPct val="125000"/>
              </a:lnSpc>
              <a:spcBef>
                <a:spcPts val="300"/>
              </a:spcBef>
              <a:spcAft>
                <a:spcPts val="0"/>
              </a:spcAft>
              <a:buClr>
                <a:schemeClr val="dk1"/>
              </a:buClr>
              <a:buSzPts val="3200"/>
              <a:buFont typeface="Arial"/>
              <a:buNone/>
            </a:pPr>
            <a:r>
              <a:rPr lang="en-US" sz="2200" b="0" i="0" u="none" strike="noStrike" cap="none" dirty="0">
                <a:solidFill>
                  <a:schemeClr val="dk1"/>
                </a:solidFill>
                <a:latin typeface="Calibri"/>
                <a:ea typeface="Calibri"/>
                <a:cs typeface="Calibri"/>
                <a:sym typeface="Calibri"/>
              </a:rPr>
              <a:t>Magnets don’t work under water</a:t>
            </a:r>
            <a:endParaRPr sz="2200" dirty="0"/>
          </a:p>
          <a:p>
            <a:pPr marL="0" indent="0">
              <a:lnSpc>
                <a:spcPct val="125000"/>
              </a:lnSpc>
              <a:spcBef>
                <a:spcPts val="300"/>
              </a:spcBef>
              <a:buNone/>
            </a:pPr>
            <a:r>
              <a:rPr lang="en-GB" sz="2200" b="0" i="0" dirty="0">
                <a:solidFill>
                  <a:srgbClr val="000000"/>
                </a:solidFill>
                <a:effectLst/>
                <a:latin typeface="Calibri" panose="020F0502020204030204" pitchFamily="34" charset="0"/>
                <a:cs typeface="Calibri" panose="020F0502020204030204" pitchFamily="34" charset="0"/>
              </a:rPr>
              <a:t>Multiplying a number always makes a bigger number</a:t>
            </a:r>
          </a:p>
          <a:p>
            <a:pPr marL="0" indent="0">
              <a:lnSpc>
                <a:spcPct val="125000"/>
              </a:lnSpc>
              <a:spcBef>
                <a:spcPts val="300"/>
              </a:spcBef>
              <a:buNone/>
            </a:pPr>
            <a:r>
              <a:rPr lang="en-GB" sz="2200" b="0" i="0" dirty="0">
                <a:solidFill>
                  <a:srgbClr val="000000"/>
                </a:solidFill>
                <a:effectLst/>
                <a:latin typeface="Calibri" panose="020F0502020204030204" pitchFamily="34" charset="0"/>
                <a:cs typeface="Calibri" panose="020F0502020204030204" pitchFamily="34" charset="0"/>
              </a:rPr>
              <a:t>Things stop when they run out of force</a:t>
            </a:r>
          </a:p>
          <a:p>
            <a:pPr marL="0" indent="0">
              <a:lnSpc>
                <a:spcPct val="125000"/>
              </a:lnSpc>
              <a:spcBef>
                <a:spcPts val="300"/>
              </a:spcBef>
              <a:buNone/>
            </a:pPr>
            <a:r>
              <a:rPr lang="en-GB" sz="2200" dirty="0">
                <a:solidFill>
                  <a:srgbClr val="000000"/>
                </a:solidFill>
                <a:effectLst/>
                <a:latin typeface="Calibri" panose="020F0502020204030204" pitchFamily="34" charset="0"/>
                <a:cs typeface="Calibri" panose="020F0502020204030204" pitchFamily="34" charset="0"/>
              </a:rPr>
              <a:t>Seeds have to be in soil to grow</a:t>
            </a:r>
          </a:p>
          <a:p>
            <a:pPr marL="0" indent="0">
              <a:lnSpc>
                <a:spcPct val="125000"/>
              </a:lnSpc>
              <a:spcBef>
                <a:spcPts val="300"/>
              </a:spcBef>
              <a:buNone/>
            </a:pPr>
            <a:r>
              <a:rPr lang="en-GB" sz="2200" b="0" i="0" dirty="0">
                <a:solidFill>
                  <a:schemeClr val="tx1"/>
                </a:solidFill>
                <a:effectLst/>
                <a:latin typeface="Calibri" panose="020F0502020204030204" pitchFamily="34" charset="0"/>
                <a:cs typeface="Calibri" panose="020F0502020204030204" pitchFamily="34" charset="0"/>
              </a:rPr>
              <a:t>Recycling means that you don’t cause any damage to the environment</a:t>
            </a:r>
            <a:endParaRPr lang="en-GB" sz="2200" dirty="0">
              <a:solidFill>
                <a:schemeClr val="tx1"/>
              </a:solidFill>
              <a:effectLst/>
              <a:latin typeface="Calibri" panose="020F0502020204030204" pitchFamily="34" charset="0"/>
              <a:cs typeface="Calibri" panose="020F0502020204030204" pitchFamily="34" charset="0"/>
            </a:endParaRPr>
          </a:p>
          <a:p>
            <a:pPr marL="0" indent="0">
              <a:lnSpc>
                <a:spcPct val="125000"/>
              </a:lnSpc>
              <a:spcBef>
                <a:spcPts val="300"/>
              </a:spcBef>
              <a:buNone/>
            </a:pPr>
            <a:endParaRPr lang="en-GB" sz="1050" b="0" i="0" dirty="0">
              <a:solidFill>
                <a:srgbClr val="000000"/>
              </a:solidFill>
              <a:effectLst/>
              <a:latin typeface="Segoe UI" panose="020F0502020204030204" pitchFamily="34" charset="0"/>
            </a:endParaRPr>
          </a:p>
          <a:p>
            <a:pPr marL="0" marR="0" lvl="0" indent="0" algn="l" rtl="0">
              <a:lnSpc>
                <a:spcPct val="125000"/>
              </a:lnSpc>
              <a:spcBef>
                <a:spcPts val="300"/>
              </a:spcBef>
              <a:spcAft>
                <a:spcPts val="0"/>
              </a:spcAft>
              <a:buClr>
                <a:schemeClr val="dk1"/>
              </a:buClr>
              <a:buSzPts val="3200"/>
              <a:buFont typeface="Arial"/>
              <a:buNone/>
            </a:pPr>
            <a:endParaRPr lang="en-US" sz="2400" b="0" i="0" u="none" strike="noStrike" cap="none" dirty="0">
              <a:solidFill>
                <a:schemeClr val="dk1"/>
              </a:solidFill>
              <a:latin typeface="Calibri"/>
              <a:ea typeface="Calibri"/>
              <a:cs typeface="Calibri"/>
              <a:sym typeface="Calibri"/>
            </a:endParaRPr>
          </a:p>
          <a:p>
            <a:pPr marL="0" marR="0" lvl="0" indent="0" algn="l" rtl="0">
              <a:lnSpc>
                <a:spcPct val="125000"/>
              </a:lnSpc>
              <a:spcBef>
                <a:spcPts val="300"/>
              </a:spcBef>
              <a:spcAft>
                <a:spcPts val="0"/>
              </a:spcAft>
              <a:buClr>
                <a:schemeClr val="dk1"/>
              </a:buClr>
              <a:buSzPts val="3200"/>
              <a:buFont typeface="Arial"/>
              <a:buNone/>
            </a:pPr>
            <a:r>
              <a:rPr lang="en-US" sz="2400" b="0" i="0" u="none" strike="noStrike" cap="none" dirty="0">
                <a:solidFill>
                  <a:schemeClr val="dk1"/>
                </a:solidFill>
                <a:latin typeface="Calibri"/>
                <a:ea typeface="Calibri"/>
                <a:cs typeface="Calibri"/>
                <a:sym typeface="Calibri"/>
              </a:rPr>
              <a:t> </a:t>
            </a:r>
            <a:endParaRPr dirty="0"/>
          </a:p>
          <a:p>
            <a:pPr marL="381000" marR="0" lvl="0" indent="-177800" algn="l" rtl="0">
              <a:lnSpc>
                <a:spcPct val="125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25400" marR="0" lvl="0" indent="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02" name="Google Shape;102;p14"/>
          <p:cNvPicPr preferRelativeResize="0"/>
          <p:nvPr/>
        </p:nvPicPr>
        <p:blipFill rotWithShape="1">
          <a:blip r:embed="rId3">
            <a:alphaModFix/>
          </a:blip>
          <a:srcRect/>
          <a:stretch/>
        </p:blipFill>
        <p:spPr>
          <a:xfrm>
            <a:off x="6472003" y="1799915"/>
            <a:ext cx="1643297" cy="1418443"/>
          </a:xfrm>
          <a:prstGeom prst="rect">
            <a:avLst/>
          </a:prstGeom>
          <a:noFill/>
          <a:ln>
            <a:noFill/>
          </a:ln>
        </p:spPr>
      </p:pic>
    </p:spTree>
    <p:extLst>
      <p:ext uri="{BB962C8B-B14F-4D97-AF65-F5344CB8AC3E}">
        <p14:creationId xmlns:p14="http://schemas.microsoft.com/office/powerpoint/2010/main" val="361377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457200" y="274638"/>
            <a:ext cx="8229600" cy="97593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rgbClr val="FF0000"/>
                </a:solidFill>
                <a:latin typeface="Calibri"/>
                <a:ea typeface="Calibri"/>
                <a:cs typeface="Calibri"/>
                <a:sym typeface="Calibri"/>
              </a:rPr>
              <a:t>Viac bodov na diskusiu</a:t>
            </a:r>
            <a:br>
              <a:rPr lang="en-US" sz="4400" b="0" i="0" u="none" strike="noStrike" cap="none">
                <a:solidFill>
                  <a:srgbClr val="FF0000"/>
                </a:solidFill>
                <a:latin typeface="Calibri"/>
                <a:ea typeface="Calibri"/>
                <a:cs typeface="Calibri"/>
                <a:sym typeface="Calibri"/>
              </a:rPr>
            </a:br>
            <a:r>
              <a:rPr lang="en-US" sz="2800" b="0" i="1" u="none" strike="noStrike" cap="none">
                <a:solidFill>
                  <a:schemeClr val="dk1"/>
                </a:solidFill>
                <a:latin typeface="Calibri"/>
                <a:ea typeface="Calibri"/>
                <a:cs typeface="Calibri"/>
                <a:sym typeface="Calibri"/>
              </a:rPr>
              <a:t>Súhlasíte, nesúhlasíte alebo si nie ste istí?</a:t>
            </a:r>
            <a:endParaRPr sz="2800" b="0" i="0" u="none" strike="noStrike" cap="none">
              <a:solidFill>
                <a:schemeClr val="dk1"/>
              </a:solidFill>
              <a:latin typeface="Calibri"/>
              <a:ea typeface="Calibri"/>
              <a:cs typeface="Calibri"/>
              <a:sym typeface="Calibri"/>
            </a:endParaRPr>
          </a:p>
        </p:txBody>
      </p:sp>
      <p:sp>
        <p:nvSpPr>
          <p:cNvPr id="109" name="Google Shape;109;p15"/>
          <p:cNvSpPr txBox="1"/>
          <p:nvPr/>
        </p:nvSpPr>
        <p:spPr>
          <a:xfrm>
            <a:off x="653303" y="1544522"/>
            <a:ext cx="7570694" cy="3579927"/>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rgbClr val="000000"/>
              </a:buClr>
              <a:buSzPts val="2200"/>
              <a:buFont typeface="Arial"/>
              <a:buNone/>
            </a:pPr>
            <a:r>
              <a:rPr lang="en-GB" sz="2400" b="1" dirty="0">
                <a:latin typeface="Calibri" panose="020F0502020204030204" pitchFamily="34" charset="0"/>
                <a:cs typeface="Calibri" panose="020F0502020204030204" pitchFamily="34" charset="0"/>
                <a:sym typeface="Calibri"/>
              </a:rPr>
              <a:t>VIAC PRÍKLADOV</a:t>
            </a:r>
            <a:endParaRPr sz="2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25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Nikdy nemôžete povedať, čo si myslí niekto iný</a:t>
            </a:r>
            <a:endParaRPr sz="2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25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Tichí ľudia nemajú čo povedať</a:t>
            </a:r>
            <a:endParaRPr sz="2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25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Rozhovor môže zmeniť váš názor</a:t>
            </a:r>
          </a:p>
          <a:p>
            <a:pPr marL="0" marR="0" lvl="0" indent="0" algn="l" rtl="0">
              <a:lnSpc>
                <a:spcPct val="125000"/>
              </a:lnSpc>
              <a:spcBef>
                <a:spcPts val="0"/>
              </a:spcBef>
              <a:spcAft>
                <a:spcPts val="0"/>
              </a:spcAft>
              <a:buClr>
                <a:srgbClr val="000000"/>
              </a:buClr>
              <a:buSzPts val="2200"/>
              <a:buFont typeface="Arial"/>
              <a:buNone/>
            </a:pPr>
            <a:endParaRPr lang="en-US" sz="2400" dirty="0">
              <a:latin typeface="Calibri" panose="020F0502020204030204" pitchFamily="34" charset="0"/>
              <a:cs typeface="Calibri" panose="020F0502020204030204" pitchFamily="34" charset="0"/>
              <a:sym typeface="Calibri"/>
            </a:endParaRPr>
          </a:p>
          <a:p>
            <a:pPr algn="l">
              <a:spcAft>
                <a:spcPts val="700"/>
              </a:spcAft>
            </a:pPr>
            <a:r>
              <a:rPr lang="en-GB" sz="2400" b="0" i="0" dirty="0">
                <a:solidFill>
                  <a:srgbClr val="000000"/>
                </a:solidFill>
                <a:effectLst/>
                <a:latin typeface="Calibri" panose="020F0502020204030204" pitchFamily="34" charset="0"/>
                <a:cs typeface="Calibri" panose="020F0502020204030204" pitchFamily="34" charset="0"/>
              </a:rPr>
              <a:t>Niektorí ľudia, ako napríklad futbalisti, dostávajú príliš veľa peňazí</a:t>
            </a:r>
          </a:p>
          <a:p>
            <a:pPr algn="l"/>
            <a:r>
              <a:rPr lang="en-GB" sz="2400" b="0" i="0" dirty="0">
                <a:solidFill>
                  <a:srgbClr val="000000"/>
                </a:solidFill>
                <a:effectLst/>
                <a:latin typeface="Calibri" panose="020F0502020204030204" pitchFamily="34" charset="0"/>
                <a:cs typeface="Calibri" panose="020F0502020204030204" pitchFamily="34" charset="0"/>
              </a:rPr>
              <a:t>Nikdy neexistuje dobrý dôvod na krádež peňazí</a:t>
            </a:r>
            <a:endParaRPr sz="2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 name="Picture 5" descr="group dialogue in Diane classroom.jpg">
            <a:extLst>
              <a:ext uri="{FF2B5EF4-FFF2-40B4-BE49-F238E27FC236}">
                <a16:creationId xmlns:a16="http://schemas.microsoft.com/office/drawing/2014/main" id="{0301C323-0CD9-E426-3AFE-920B87F4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803" y="4776748"/>
            <a:ext cx="3203847" cy="1806614"/>
          </a:xfrm>
          <a:prstGeom prst="rect">
            <a:avLst/>
          </a:prstGeom>
        </p:spPr>
      </p:pic>
    </p:spTree>
    <p:extLst>
      <p:ext uri="{BB962C8B-B14F-4D97-AF65-F5344CB8AC3E}">
        <p14:creationId xmlns:p14="http://schemas.microsoft.com/office/powerpoint/2010/main" val="199871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457200" y="274638"/>
            <a:ext cx="8229600" cy="97593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rgbClr val="FF0000"/>
                </a:solidFill>
                <a:latin typeface="Calibri"/>
                <a:ea typeface="Calibri"/>
                <a:cs typeface="Calibri"/>
                <a:sym typeface="Calibri"/>
              </a:rPr>
              <a:t>More talking points</a:t>
            </a:r>
            <a:br>
              <a:rPr lang="en-US" sz="4400" b="0" i="0" u="none" strike="noStrike" cap="none">
                <a:solidFill>
                  <a:srgbClr val="FF0000"/>
                </a:solidFill>
                <a:latin typeface="Calibri"/>
                <a:ea typeface="Calibri"/>
                <a:cs typeface="Calibri"/>
                <a:sym typeface="Calibri"/>
              </a:rPr>
            </a:br>
            <a:r>
              <a:rPr lang="en-US" sz="2800" b="0" i="1" u="none" strike="noStrike" cap="none">
                <a:solidFill>
                  <a:schemeClr val="dk1"/>
                </a:solidFill>
                <a:latin typeface="Calibri"/>
                <a:ea typeface="Calibri"/>
                <a:cs typeface="Calibri"/>
                <a:sym typeface="Calibri"/>
              </a:rPr>
              <a:t>Do you agree, disagree,  or are you unsure?</a:t>
            </a:r>
            <a:endParaRPr sz="2800" b="0" i="0" u="none" strike="noStrike" cap="none">
              <a:solidFill>
                <a:schemeClr val="dk1"/>
              </a:solidFill>
              <a:latin typeface="Calibri"/>
              <a:ea typeface="Calibri"/>
              <a:cs typeface="Calibri"/>
              <a:sym typeface="Calibri"/>
            </a:endParaRPr>
          </a:p>
        </p:txBody>
      </p:sp>
      <p:sp>
        <p:nvSpPr>
          <p:cNvPr id="109" name="Google Shape;109;p15"/>
          <p:cNvSpPr txBox="1"/>
          <p:nvPr/>
        </p:nvSpPr>
        <p:spPr>
          <a:xfrm>
            <a:off x="653303" y="1544522"/>
            <a:ext cx="7570694" cy="3579927"/>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rgbClr val="000000"/>
              </a:buClr>
              <a:buSzPts val="2200"/>
              <a:buFont typeface="Arial"/>
              <a:buNone/>
            </a:pPr>
            <a:r>
              <a:rPr lang="en-GB" sz="2400" b="1" dirty="0">
                <a:latin typeface="Calibri" panose="020F0502020204030204" pitchFamily="34" charset="0"/>
                <a:cs typeface="Calibri" panose="020F0502020204030204" pitchFamily="34" charset="0"/>
                <a:sym typeface="Calibri"/>
              </a:rPr>
              <a:t>MORE EXAMPLES</a:t>
            </a:r>
            <a:endParaRPr sz="2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25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You can never tell what anyone else thinks</a:t>
            </a:r>
            <a:endParaRPr sz="2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25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Quiet people have nothing to say</a:t>
            </a:r>
            <a:endParaRPr sz="2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25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Talking can change your mind</a:t>
            </a:r>
          </a:p>
          <a:p>
            <a:pPr marL="0" marR="0" lvl="0" indent="0" algn="l" rtl="0">
              <a:lnSpc>
                <a:spcPct val="125000"/>
              </a:lnSpc>
              <a:spcBef>
                <a:spcPts val="0"/>
              </a:spcBef>
              <a:spcAft>
                <a:spcPts val="0"/>
              </a:spcAft>
              <a:buClr>
                <a:srgbClr val="000000"/>
              </a:buClr>
              <a:buSzPts val="2200"/>
              <a:buFont typeface="Arial"/>
              <a:buNone/>
            </a:pPr>
            <a:endParaRPr lang="en-US" sz="2400" dirty="0">
              <a:latin typeface="Calibri" panose="020F0502020204030204" pitchFamily="34" charset="0"/>
              <a:cs typeface="Calibri" panose="020F0502020204030204" pitchFamily="34" charset="0"/>
              <a:sym typeface="Calibri"/>
            </a:endParaRPr>
          </a:p>
          <a:p>
            <a:pPr algn="l">
              <a:spcAft>
                <a:spcPts val="700"/>
              </a:spcAft>
            </a:pPr>
            <a:r>
              <a:rPr lang="en-GB" sz="2400" b="0" i="0" dirty="0">
                <a:solidFill>
                  <a:srgbClr val="000000"/>
                </a:solidFill>
                <a:effectLst/>
                <a:latin typeface="Calibri" panose="020F0502020204030204" pitchFamily="34" charset="0"/>
                <a:cs typeface="Calibri" panose="020F0502020204030204" pitchFamily="34" charset="0"/>
              </a:rPr>
              <a:t>Some people, like footballers, get paid too much</a:t>
            </a:r>
          </a:p>
          <a:p>
            <a:pPr algn="l"/>
            <a:r>
              <a:rPr lang="en-GB" sz="2400" b="0" i="0" dirty="0">
                <a:solidFill>
                  <a:srgbClr val="000000"/>
                </a:solidFill>
                <a:effectLst/>
                <a:latin typeface="Calibri" panose="020F0502020204030204" pitchFamily="34" charset="0"/>
                <a:cs typeface="Calibri" panose="020F0502020204030204" pitchFamily="34" charset="0"/>
              </a:rPr>
              <a:t>There is never a good reason to steal money</a:t>
            </a:r>
            <a:endParaRPr sz="2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 name="Picture 5" descr="group dialogue in Diane classroom.jpg">
            <a:extLst>
              <a:ext uri="{FF2B5EF4-FFF2-40B4-BE49-F238E27FC236}">
                <a16:creationId xmlns:a16="http://schemas.microsoft.com/office/drawing/2014/main" id="{0301C323-0CD9-E426-3AFE-920B87F4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803" y="4776748"/>
            <a:ext cx="3203847" cy="1806614"/>
          </a:xfrm>
          <a:prstGeom prst="rect">
            <a:avLst/>
          </a:prstGeom>
        </p:spPr>
      </p:pic>
    </p:spTree>
    <p:extLst>
      <p:ext uri="{BB962C8B-B14F-4D97-AF65-F5344CB8AC3E}">
        <p14:creationId xmlns:p14="http://schemas.microsoft.com/office/powerpoint/2010/main" val="1856244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B661401-7F2F-FE49-B831-72B1B16D8EE8}"/>
              </a:ext>
            </a:extLst>
          </p:cNvPr>
          <p:cNvSpPr>
            <a:spLocks noGrp="1"/>
          </p:cNvSpPr>
          <p:nvPr>
            <p:ph type="title"/>
          </p:nvPr>
        </p:nvSpPr>
        <p:spPr>
          <a:xfrm>
            <a:off x="457200" y="-110836"/>
            <a:ext cx="8229600" cy="1143000"/>
          </a:xfrm>
        </p:spPr>
        <p:txBody>
          <a:bodyPr/>
          <a:lstStyle/>
          <a:p>
            <a:r>
              <a:rPr lang="en-GB" sz="3200" dirty="0">
                <a:solidFill>
                  <a:srgbClr val="FF0000"/>
                </a:solidFill>
              </a:rPr>
              <a:t>Video: Talking points</a:t>
            </a:r>
            <a:br>
              <a:rPr lang="en-GB" sz="3200" dirty="0">
                <a:solidFill>
                  <a:srgbClr val="FF0000"/>
                </a:solidFill>
              </a:rPr>
            </a:br>
            <a:r>
              <a:rPr lang="en-US" sz="3200" dirty="0"/>
              <a:t>Video s </a:t>
            </a:r>
            <a:r>
              <a:rPr lang="en-US" sz="3200" dirty="0" err="1"/>
              <a:t>diskusnými</a:t>
            </a:r>
            <a:r>
              <a:rPr lang="en-US" sz="3200" dirty="0"/>
              <a:t> </a:t>
            </a:r>
            <a:r>
              <a:rPr lang="en-US" sz="3200" dirty="0" err="1"/>
              <a:t>bodmi</a:t>
            </a:r>
            <a:endParaRPr lang="en-GB" sz="3200" dirty="0">
              <a:solidFill>
                <a:srgbClr val="FF0000"/>
              </a:solidFill>
            </a:endParaRPr>
          </a:p>
        </p:txBody>
      </p:sp>
      <p:sp>
        <p:nvSpPr>
          <p:cNvPr id="2" name="TextBox 1">
            <a:extLst>
              <a:ext uri="{FF2B5EF4-FFF2-40B4-BE49-F238E27FC236}">
                <a16:creationId xmlns:a16="http://schemas.microsoft.com/office/drawing/2014/main" id="{04631E4C-B30A-49B9-4F3E-E06ED4D581AC}"/>
              </a:ext>
            </a:extLst>
          </p:cNvPr>
          <p:cNvSpPr txBox="1"/>
          <p:nvPr/>
        </p:nvSpPr>
        <p:spPr>
          <a:xfrm>
            <a:off x="3611105" y="2905780"/>
            <a:ext cx="2696705" cy="954107"/>
          </a:xfrm>
          <a:prstGeom prst="rect">
            <a:avLst/>
          </a:prstGeom>
          <a:noFill/>
        </p:spPr>
        <p:txBody>
          <a:bodyPr wrap="square" rtlCol="0">
            <a:spAutoFit/>
          </a:bodyPr>
          <a:lstStyle/>
          <a:p>
            <a:r>
              <a:rPr lang="en-US" sz="2800" dirty="0">
                <a:hlinkClick r:id="rId3"/>
              </a:rPr>
              <a:t>DOWNLOAD VIDEO</a:t>
            </a:r>
            <a:endParaRPr lang="en-US" sz="2800" dirty="0"/>
          </a:p>
        </p:txBody>
      </p:sp>
    </p:spTree>
    <p:extLst>
      <p:ext uri="{BB962C8B-B14F-4D97-AF65-F5344CB8AC3E}">
        <p14:creationId xmlns:p14="http://schemas.microsoft.com/office/powerpoint/2010/main" val="14657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190590E6-945C-FAE8-955B-5C08CB56436C}"/>
            </a:ext>
          </a:extLst>
        </p:cNvPr>
        <p:cNvGrpSpPr/>
        <p:nvPr/>
      </p:nvGrpSpPr>
      <p:grpSpPr>
        <a:xfrm>
          <a:off x="0" y="0"/>
          <a:ext cx="0" cy="0"/>
          <a:chOff x="0" y="0"/>
          <a:chExt cx="0" cy="0"/>
        </a:xfrm>
      </p:grpSpPr>
      <p:sp>
        <p:nvSpPr>
          <p:cNvPr id="154" name="Google Shape;154;p20">
            <a:extLst>
              <a:ext uri="{FF2B5EF4-FFF2-40B4-BE49-F238E27FC236}">
                <a16:creationId xmlns:a16="http://schemas.microsoft.com/office/drawing/2014/main" id="{62961B32-9C19-6112-9FD4-BBD81AC8CF70}"/>
              </a:ext>
            </a:extLst>
          </p:cNvPr>
          <p:cNvSpPr txBox="1">
            <a:spLocks noGrp="1"/>
          </p:cNvSpPr>
          <p:nvPr>
            <p:ph type="title"/>
          </p:nvPr>
        </p:nvSpPr>
        <p:spPr>
          <a:xfrm>
            <a:off x="689110" y="1672217"/>
            <a:ext cx="5440458" cy="4406850"/>
          </a:xfrm>
          <a:prstGeom prst="rect">
            <a:avLst/>
          </a:prstGeom>
          <a:noFill/>
          <a:ln>
            <a:noFill/>
          </a:ln>
        </p:spPr>
        <p:txBody>
          <a:bodyPr spcFirstLastPara="1" wrap="square" lIns="91425" tIns="45700" rIns="91425" bIns="45700" anchor="ctr" anchorCtr="0">
            <a:noAutofit/>
          </a:bodyPr>
          <a:lstStyle/>
          <a:p>
            <a:pPr algn="l"/>
            <a:r>
              <a:rPr lang="en-GB" sz="2400" dirty="0"/>
              <a:t>Vytvorte pre žiakov diskusný bod, o ktorom budú diskutovať na nadchádzajúcej hodine, ktorú budete viesť.</a:t>
            </a:r>
            <a:br>
              <a:rPr lang="en-GB" sz="2400" dirty="0"/>
            </a:br>
            <a:br>
              <a:rPr lang="en-GB" sz="2400" b="0" i="0" u="none" strike="noStrike" cap="none" dirty="0">
                <a:solidFill>
                  <a:schemeClr val="dk1"/>
                </a:solidFill>
                <a:latin typeface="Calibri"/>
                <a:ea typeface="Calibri"/>
                <a:cs typeface="Calibri"/>
                <a:sym typeface="Calibri"/>
              </a:rPr>
            </a:br>
            <a:r>
              <a:rPr lang="en-GB" sz="2400" b="0" i="0" u="none" strike="noStrike" cap="none" dirty="0">
                <a:solidFill>
                  <a:schemeClr val="dk1"/>
                </a:solidFill>
                <a:latin typeface="Calibri"/>
                <a:ea typeface="Calibri"/>
                <a:cs typeface="Calibri"/>
                <a:sym typeface="Calibri"/>
              </a:rPr>
              <a:t>Uistite sa, že </a:t>
            </a:r>
            <a:r>
              <a:rPr lang="en-GB" sz="2400" dirty="0"/>
              <a:t>téma je otvorená a pútavá, aby podnietila bohatú diskusiu.</a:t>
            </a:r>
            <a:br>
              <a:rPr lang="en-GB" sz="2400" dirty="0"/>
            </a:br>
            <a:br>
              <a:rPr lang="en-GB" sz="2400" dirty="0"/>
            </a:br>
            <a:br>
              <a:rPr lang="en-GB" sz="2400" dirty="0"/>
            </a:br>
            <a:br>
              <a:rPr lang="en-GB" sz="2400" dirty="0"/>
            </a:br>
            <a:endParaRPr sz="2400" dirty="0"/>
          </a:p>
        </p:txBody>
      </p:sp>
      <p:sp>
        <p:nvSpPr>
          <p:cNvPr id="155" name="Google Shape;155;p20">
            <a:extLst>
              <a:ext uri="{FF2B5EF4-FFF2-40B4-BE49-F238E27FC236}">
                <a16:creationId xmlns:a16="http://schemas.microsoft.com/office/drawing/2014/main" id="{09CC35AE-1562-D29A-9D57-990693875853}"/>
              </a:ext>
            </a:extLst>
          </p:cNvPr>
          <p:cNvSpPr/>
          <p:nvPr/>
        </p:nvSpPr>
        <p:spPr>
          <a:xfrm>
            <a:off x="7189435" y="0"/>
            <a:ext cx="195456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6" name="Google Shape;156;p20">
            <a:extLst>
              <a:ext uri="{FF2B5EF4-FFF2-40B4-BE49-F238E27FC236}">
                <a16:creationId xmlns:a16="http://schemas.microsoft.com/office/drawing/2014/main" id="{1436C570-500D-A239-5CB2-5C002A353AF0}"/>
              </a:ext>
            </a:extLst>
          </p:cNvPr>
          <p:cNvSpPr/>
          <p:nvPr/>
        </p:nvSpPr>
        <p:spPr>
          <a:xfrm>
            <a:off x="6129567" y="2369132"/>
            <a:ext cx="2119736" cy="2119736"/>
          </a:xfrm>
          <a:prstGeom prst="ellipse">
            <a:avLst/>
          </a:prstGeom>
          <a:solidFill>
            <a:srgbClr val="FFFFFF"/>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157" name="Google Shape;157;p20">
            <a:extLst>
              <a:ext uri="{FF2B5EF4-FFF2-40B4-BE49-F238E27FC236}">
                <a16:creationId xmlns:a16="http://schemas.microsoft.com/office/drawing/2014/main" id="{344D0730-B105-78B6-DE7F-5F631BEBF98C}"/>
              </a:ext>
            </a:extLst>
          </p:cNvPr>
          <p:cNvPicPr preferRelativeResize="0"/>
          <p:nvPr/>
        </p:nvPicPr>
        <p:blipFill rotWithShape="1">
          <a:blip r:embed="rId3">
            <a:alphaModFix/>
          </a:blip>
          <a:srcRect b="16412"/>
          <a:stretch/>
        </p:blipFill>
        <p:spPr>
          <a:xfrm>
            <a:off x="6512701" y="2865141"/>
            <a:ext cx="1367982" cy="1143455"/>
          </a:xfrm>
          <a:prstGeom prst="rect">
            <a:avLst/>
          </a:prstGeom>
          <a:noFill/>
          <a:ln>
            <a:noFill/>
          </a:ln>
        </p:spPr>
      </p:pic>
      <p:sp>
        <p:nvSpPr>
          <p:cNvPr id="6" name="Title 1">
            <a:extLst>
              <a:ext uri="{FF2B5EF4-FFF2-40B4-BE49-F238E27FC236}">
                <a16:creationId xmlns:a16="http://schemas.microsoft.com/office/drawing/2014/main" id="{73ED41D1-1FD7-F241-C999-2FF82B77497D}"/>
              </a:ext>
            </a:extLst>
          </p:cNvPr>
          <p:cNvSpPr txBox="1">
            <a:spLocks/>
          </p:cNvSpPr>
          <p:nvPr/>
        </p:nvSpPr>
        <p:spPr>
          <a:xfrm>
            <a:off x="-348917" y="281214"/>
            <a:ext cx="82296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solidFill>
                  <a:srgbClr val="FF0000"/>
                </a:solidFill>
              </a:rPr>
              <a:t>Vaša výzva!</a:t>
            </a:r>
            <a:endParaRPr lang="en-US" dirty="0">
              <a:solidFill>
                <a:srgbClr val="FF0000"/>
              </a:solidFill>
            </a:endParaRPr>
          </a:p>
        </p:txBody>
      </p:sp>
    </p:spTree>
    <p:extLst>
      <p:ext uri="{BB962C8B-B14F-4D97-AF65-F5344CB8AC3E}">
        <p14:creationId xmlns:p14="http://schemas.microsoft.com/office/powerpoint/2010/main" val="371078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190590E6-945C-FAE8-955B-5C08CB56436C}"/>
            </a:ext>
          </a:extLst>
        </p:cNvPr>
        <p:cNvGrpSpPr/>
        <p:nvPr/>
      </p:nvGrpSpPr>
      <p:grpSpPr>
        <a:xfrm>
          <a:off x="0" y="0"/>
          <a:ext cx="0" cy="0"/>
          <a:chOff x="0" y="0"/>
          <a:chExt cx="0" cy="0"/>
        </a:xfrm>
      </p:grpSpPr>
      <p:sp>
        <p:nvSpPr>
          <p:cNvPr id="154" name="Google Shape;154;p20">
            <a:extLst>
              <a:ext uri="{FF2B5EF4-FFF2-40B4-BE49-F238E27FC236}">
                <a16:creationId xmlns:a16="http://schemas.microsoft.com/office/drawing/2014/main" id="{62961B32-9C19-6112-9FD4-BBD81AC8CF70}"/>
              </a:ext>
            </a:extLst>
          </p:cNvPr>
          <p:cNvSpPr txBox="1">
            <a:spLocks noGrp="1"/>
          </p:cNvSpPr>
          <p:nvPr>
            <p:ph type="title"/>
          </p:nvPr>
        </p:nvSpPr>
        <p:spPr>
          <a:xfrm>
            <a:off x="689110" y="1672217"/>
            <a:ext cx="5440458" cy="4406850"/>
          </a:xfrm>
          <a:prstGeom prst="rect">
            <a:avLst/>
          </a:prstGeom>
          <a:noFill/>
          <a:ln>
            <a:noFill/>
          </a:ln>
        </p:spPr>
        <p:txBody>
          <a:bodyPr spcFirstLastPara="1" wrap="square" lIns="91425" tIns="45700" rIns="91425" bIns="45700" anchor="ctr" anchorCtr="0">
            <a:noAutofit/>
          </a:bodyPr>
          <a:lstStyle/>
          <a:p>
            <a:pPr algn="l"/>
            <a:r>
              <a:rPr lang="en-GB" sz="2400" dirty="0"/>
              <a:t>Construct a talking point for learners to discuss in a forthcoming lesson you will teach.</a:t>
            </a:r>
            <a:br>
              <a:rPr lang="en-GB" sz="2400" dirty="0"/>
            </a:br>
            <a:br>
              <a:rPr lang="en-GB" sz="2400" b="0" i="0" u="none" strike="noStrike" cap="none" dirty="0">
                <a:solidFill>
                  <a:schemeClr val="dk1"/>
                </a:solidFill>
                <a:latin typeface="Calibri"/>
                <a:ea typeface="Calibri"/>
                <a:cs typeface="Calibri"/>
                <a:sym typeface="Calibri"/>
              </a:rPr>
            </a:br>
            <a:r>
              <a:rPr lang="en-GB" sz="2400" b="0" i="0" u="none" strike="noStrike" cap="none" dirty="0">
                <a:solidFill>
                  <a:schemeClr val="dk1"/>
                </a:solidFill>
                <a:latin typeface="Calibri"/>
                <a:ea typeface="Calibri"/>
                <a:cs typeface="Calibri"/>
                <a:sym typeface="Calibri"/>
              </a:rPr>
              <a:t>Ensure the </a:t>
            </a:r>
            <a:r>
              <a:rPr lang="en-GB" sz="2400" dirty="0"/>
              <a:t>topic is open-ended and engaging to stimulate rich discussion.</a:t>
            </a:r>
            <a:br>
              <a:rPr lang="en-GB" sz="2400" dirty="0"/>
            </a:br>
            <a:br>
              <a:rPr lang="en-GB" sz="2400" dirty="0"/>
            </a:br>
            <a:br>
              <a:rPr lang="en-GB" sz="2400" dirty="0"/>
            </a:br>
            <a:br>
              <a:rPr lang="en-GB" sz="2400" dirty="0"/>
            </a:br>
            <a:endParaRPr sz="2400" dirty="0"/>
          </a:p>
        </p:txBody>
      </p:sp>
      <p:sp>
        <p:nvSpPr>
          <p:cNvPr id="155" name="Google Shape;155;p20">
            <a:extLst>
              <a:ext uri="{FF2B5EF4-FFF2-40B4-BE49-F238E27FC236}">
                <a16:creationId xmlns:a16="http://schemas.microsoft.com/office/drawing/2014/main" id="{09CC35AE-1562-D29A-9D57-990693875853}"/>
              </a:ext>
            </a:extLst>
          </p:cNvPr>
          <p:cNvSpPr/>
          <p:nvPr/>
        </p:nvSpPr>
        <p:spPr>
          <a:xfrm>
            <a:off x="7189435" y="0"/>
            <a:ext cx="195456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6" name="Google Shape;156;p20">
            <a:extLst>
              <a:ext uri="{FF2B5EF4-FFF2-40B4-BE49-F238E27FC236}">
                <a16:creationId xmlns:a16="http://schemas.microsoft.com/office/drawing/2014/main" id="{1436C570-500D-A239-5CB2-5C002A353AF0}"/>
              </a:ext>
            </a:extLst>
          </p:cNvPr>
          <p:cNvSpPr/>
          <p:nvPr/>
        </p:nvSpPr>
        <p:spPr>
          <a:xfrm>
            <a:off x="6129567" y="2369132"/>
            <a:ext cx="2119736" cy="2119736"/>
          </a:xfrm>
          <a:prstGeom prst="ellipse">
            <a:avLst/>
          </a:prstGeom>
          <a:solidFill>
            <a:srgbClr val="FFFFFF"/>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157" name="Google Shape;157;p20">
            <a:extLst>
              <a:ext uri="{FF2B5EF4-FFF2-40B4-BE49-F238E27FC236}">
                <a16:creationId xmlns:a16="http://schemas.microsoft.com/office/drawing/2014/main" id="{344D0730-B105-78B6-DE7F-5F631BEBF98C}"/>
              </a:ext>
            </a:extLst>
          </p:cNvPr>
          <p:cNvPicPr preferRelativeResize="0"/>
          <p:nvPr/>
        </p:nvPicPr>
        <p:blipFill rotWithShape="1">
          <a:blip r:embed="rId3">
            <a:alphaModFix/>
          </a:blip>
          <a:srcRect b="16412"/>
          <a:stretch/>
        </p:blipFill>
        <p:spPr>
          <a:xfrm>
            <a:off x="6512701" y="2865141"/>
            <a:ext cx="1367982" cy="1143455"/>
          </a:xfrm>
          <a:prstGeom prst="rect">
            <a:avLst/>
          </a:prstGeom>
          <a:noFill/>
          <a:ln>
            <a:noFill/>
          </a:ln>
        </p:spPr>
      </p:pic>
      <p:sp>
        <p:nvSpPr>
          <p:cNvPr id="6" name="Title 1">
            <a:extLst>
              <a:ext uri="{FF2B5EF4-FFF2-40B4-BE49-F238E27FC236}">
                <a16:creationId xmlns:a16="http://schemas.microsoft.com/office/drawing/2014/main" id="{73ED41D1-1FD7-F241-C999-2FF82B77497D}"/>
              </a:ext>
            </a:extLst>
          </p:cNvPr>
          <p:cNvSpPr txBox="1">
            <a:spLocks/>
          </p:cNvSpPr>
          <p:nvPr/>
        </p:nvSpPr>
        <p:spPr>
          <a:xfrm>
            <a:off x="-348917" y="281214"/>
            <a:ext cx="82296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solidFill>
                  <a:srgbClr val="FF0000"/>
                </a:solidFill>
              </a:rPr>
              <a:t>Your challenge!</a:t>
            </a:r>
            <a:endParaRPr lang="en-US" dirty="0">
              <a:solidFill>
                <a:srgbClr val="FF0000"/>
              </a:solidFill>
            </a:endParaRPr>
          </a:p>
        </p:txBody>
      </p:sp>
    </p:spTree>
    <p:extLst>
      <p:ext uri="{BB962C8B-B14F-4D97-AF65-F5344CB8AC3E}">
        <p14:creationId xmlns:p14="http://schemas.microsoft.com/office/powerpoint/2010/main" val="3346548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1248335" y="526643"/>
            <a:ext cx="8229600" cy="169579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sz="3200" b="1"/>
              <a:t>Ďalšie tipy pre </a:t>
            </a:r>
            <a:br>
              <a:rPr lang="en-US" sz="3200" b="1"/>
            </a:br>
            <a:r>
              <a:rPr lang="en-US" sz="3200" b="1"/>
              <a:t>kvalitná skupinová práca:  </a:t>
            </a:r>
            <a:br>
              <a:rPr lang="en-US" sz="3200" b="1"/>
            </a:br>
            <a:r>
              <a:rPr lang="en-US" sz="3200" b="1"/>
              <a:t>Kedy je potrebný váš príspevok?</a:t>
            </a:r>
            <a:endParaRPr lang="en-US" sz="3200" b="1" dirty="0"/>
          </a:p>
        </p:txBody>
      </p:sp>
      <p:sp>
        <p:nvSpPr>
          <p:cNvPr id="105" name="Google Shape;105;p14"/>
          <p:cNvSpPr txBox="1">
            <a:spLocks noGrp="1"/>
          </p:cNvSpPr>
          <p:nvPr>
            <p:ph type="body" idx="1"/>
          </p:nvPr>
        </p:nvSpPr>
        <p:spPr>
          <a:xfrm>
            <a:off x="690033" y="2052947"/>
            <a:ext cx="8069262" cy="55171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3200"/>
              <a:buNone/>
            </a:pPr>
            <a:endParaRPr lang="en-GB" sz="2600" dirty="0"/>
          </a:p>
          <a:p>
            <a:pPr marL="0" lvl="0" indent="0" algn="l" rtl="0">
              <a:lnSpc>
                <a:spcPct val="100000"/>
              </a:lnSpc>
              <a:spcBef>
                <a:spcPts val="360"/>
              </a:spcBef>
              <a:spcAft>
                <a:spcPts val="0"/>
              </a:spcAft>
              <a:buSzPts val="3200"/>
              <a:buNone/>
            </a:pPr>
            <a:endParaRPr lang="en-GB" sz="1000" dirty="0"/>
          </a:p>
          <a:p>
            <a:pPr marL="457200" lvl="0" indent="-387350" algn="l" rtl="0">
              <a:lnSpc>
                <a:spcPct val="100000"/>
              </a:lnSpc>
              <a:spcBef>
                <a:spcPts val="1000"/>
              </a:spcBef>
              <a:spcAft>
                <a:spcPts val="0"/>
              </a:spcAft>
              <a:buSzPts val="2500"/>
              <a:buChar char="•"/>
            </a:pPr>
            <a:r>
              <a:rPr lang="en-GB" sz="2400" dirty="0"/>
              <a:t>Rozhodnúť sa, kedy zasiahnuť, je zložité!</a:t>
            </a:r>
            <a:endParaRPr lang="en-GB" sz="1800" dirty="0"/>
          </a:p>
          <a:p>
            <a:pPr marL="457200" lvl="0" indent="-387350" algn="l" rtl="0">
              <a:lnSpc>
                <a:spcPct val="100000"/>
              </a:lnSpc>
              <a:spcBef>
                <a:spcPts val="1000"/>
              </a:spcBef>
              <a:spcAft>
                <a:spcPts val="0"/>
              </a:spcAft>
              <a:buSzPts val="2500"/>
              <a:buChar char="•"/>
            </a:pPr>
            <a:r>
              <a:rPr lang="en-GB" sz="2400" dirty="0"/>
              <a:t>Podobne aj zadržanie spätnej väzby môže podnietiť ďalšie skúmanie a dialóg... aj mimo vyučovacích hodín a medzi nimi.</a:t>
            </a:r>
          </a:p>
          <a:p>
            <a:pPr marL="457200" lvl="0" indent="-387350" algn="l" rtl="0">
              <a:lnSpc>
                <a:spcPct val="100000"/>
              </a:lnSpc>
              <a:spcBef>
                <a:spcPts val="1000"/>
              </a:spcBef>
              <a:spcAft>
                <a:spcPts val="0"/>
              </a:spcAft>
              <a:buSzPts val="2500"/>
              <a:buChar char="•"/>
            </a:pPr>
            <a:r>
              <a:rPr lang="en-GB" sz="2400" dirty="0"/>
              <a:t>Ale - práca v skupine </a:t>
            </a:r>
            <a:r>
              <a:rPr lang="en-GB" sz="2400" b="0" i="0" dirty="0">
                <a:solidFill>
                  <a:srgbClr val="000000"/>
                </a:solidFill>
                <a:effectLst/>
                <a:latin typeface="Calibri" panose="020F0502020204030204" pitchFamily="34" charset="0"/>
                <a:cs typeface="Calibri" panose="020F0502020204030204" pitchFamily="34" charset="0"/>
              </a:rPr>
              <a:t>nie je voľný čas pre učiteľa!  Je potrebné monitorovať, či skupiny pracujú dobre a či sa všetci zapájajú.</a:t>
            </a:r>
            <a:endParaRPr lang="en-GB" sz="2400" dirty="0">
              <a:latin typeface="Calibri" panose="020F0502020204030204" pitchFamily="34" charset="0"/>
              <a:cs typeface="Calibri" panose="020F0502020204030204" pitchFamily="34" charset="0"/>
            </a:endParaRPr>
          </a:p>
          <a:p>
            <a:pPr marL="457200" lvl="0" indent="0" algn="l" rtl="0">
              <a:lnSpc>
                <a:spcPct val="100000"/>
              </a:lnSpc>
              <a:spcBef>
                <a:spcPts val="360"/>
              </a:spcBef>
              <a:spcAft>
                <a:spcPts val="0"/>
              </a:spcAft>
              <a:buSzPts val="3200"/>
              <a:buNone/>
            </a:pPr>
            <a:endParaRPr lang="en-GB" sz="2500" dirty="0"/>
          </a:p>
        </p:txBody>
      </p:sp>
      <p:pic>
        <p:nvPicPr>
          <p:cNvPr id="3" name="Picture 2" descr="A group of children in a classroom&#10;&#10;Description automatically generated">
            <a:extLst>
              <a:ext uri="{FF2B5EF4-FFF2-40B4-BE49-F238E27FC236}">
                <a16:creationId xmlns:a16="http://schemas.microsoft.com/office/drawing/2014/main" id="{2E3330D8-FFA2-76F9-88E8-C46A5D7EF78F}"/>
              </a:ext>
            </a:extLst>
          </p:cNvPr>
          <p:cNvPicPr>
            <a:picLocks noChangeAspect="1"/>
          </p:cNvPicPr>
          <p:nvPr/>
        </p:nvPicPr>
        <p:blipFill>
          <a:blip r:embed="rId3"/>
          <a:stretch>
            <a:fillRect/>
          </a:stretch>
        </p:blipFill>
        <p:spPr>
          <a:xfrm>
            <a:off x="5728727" y="341847"/>
            <a:ext cx="3343275" cy="1880592"/>
          </a:xfrm>
          <a:prstGeom prst="rect">
            <a:avLst/>
          </a:prstGeom>
        </p:spPr>
      </p:pic>
    </p:spTree>
    <p:extLst>
      <p:ext uri="{BB962C8B-B14F-4D97-AF65-F5344CB8AC3E}">
        <p14:creationId xmlns:p14="http://schemas.microsoft.com/office/powerpoint/2010/main" val="87272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1248335" y="526643"/>
            <a:ext cx="8229600" cy="169579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sz="3200" b="1"/>
              <a:t>More tips for </a:t>
            </a:r>
            <a:br>
              <a:rPr lang="en-US" sz="3200" b="1"/>
            </a:br>
            <a:r>
              <a:rPr lang="en-US" sz="3200" b="1"/>
              <a:t>quality group work:  </a:t>
            </a:r>
            <a:br>
              <a:rPr lang="en-US" sz="3200" b="1"/>
            </a:br>
            <a:r>
              <a:rPr lang="en-US" sz="3200" b="1"/>
              <a:t>When is your input needed?</a:t>
            </a:r>
            <a:endParaRPr lang="en-US" sz="3200" b="1" dirty="0"/>
          </a:p>
        </p:txBody>
      </p:sp>
      <p:sp>
        <p:nvSpPr>
          <p:cNvPr id="105" name="Google Shape;105;p14"/>
          <p:cNvSpPr txBox="1">
            <a:spLocks noGrp="1"/>
          </p:cNvSpPr>
          <p:nvPr>
            <p:ph type="body" idx="1"/>
          </p:nvPr>
        </p:nvSpPr>
        <p:spPr>
          <a:xfrm>
            <a:off x="690033" y="2052947"/>
            <a:ext cx="8069262" cy="55171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3200"/>
              <a:buNone/>
            </a:pPr>
            <a:endParaRPr lang="en-GB" sz="2600" dirty="0"/>
          </a:p>
          <a:p>
            <a:pPr marL="0" lvl="0" indent="0" algn="l" rtl="0">
              <a:lnSpc>
                <a:spcPct val="100000"/>
              </a:lnSpc>
              <a:spcBef>
                <a:spcPts val="360"/>
              </a:spcBef>
              <a:spcAft>
                <a:spcPts val="0"/>
              </a:spcAft>
              <a:buSzPts val="3200"/>
              <a:buNone/>
            </a:pPr>
            <a:endParaRPr lang="en-GB" sz="1000" dirty="0"/>
          </a:p>
          <a:p>
            <a:pPr marL="457200" lvl="0" indent="-387350" algn="l" rtl="0">
              <a:lnSpc>
                <a:spcPct val="100000"/>
              </a:lnSpc>
              <a:spcBef>
                <a:spcPts val="1000"/>
              </a:spcBef>
              <a:spcAft>
                <a:spcPts val="0"/>
              </a:spcAft>
              <a:buSzPts val="2500"/>
              <a:buChar char="•"/>
            </a:pPr>
            <a:r>
              <a:rPr lang="en-GB" sz="2400" dirty="0"/>
              <a:t>Deciding when to intervene is tricky!</a:t>
            </a:r>
            <a:endParaRPr lang="en-GB" sz="1800" dirty="0"/>
          </a:p>
          <a:p>
            <a:pPr marL="457200" lvl="0" indent="-387350" algn="l" rtl="0">
              <a:lnSpc>
                <a:spcPct val="100000"/>
              </a:lnSpc>
              <a:spcBef>
                <a:spcPts val="1000"/>
              </a:spcBef>
              <a:spcAft>
                <a:spcPts val="0"/>
              </a:spcAft>
              <a:buSzPts val="2500"/>
              <a:buChar char="•"/>
            </a:pPr>
            <a:r>
              <a:rPr lang="en-GB" sz="2400" dirty="0"/>
              <a:t>Likewise, withholding feedback can stimulate further exploration and dialogue… including outside of and across lessons</a:t>
            </a:r>
          </a:p>
          <a:p>
            <a:pPr marL="457200" lvl="0" indent="-387350" algn="l" rtl="0">
              <a:lnSpc>
                <a:spcPct val="100000"/>
              </a:lnSpc>
              <a:spcBef>
                <a:spcPts val="1000"/>
              </a:spcBef>
              <a:spcAft>
                <a:spcPts val="0"/>
              </a:spcAft>
              <a:buSzPts val="2500"/>
              <a:buChar char="•"/>
            </a:pPr>
            <a:r>
              <a:rPr lang="en-GB" sz="2400" dirty="0"/>
              <a:t>But – group work </a:t>
            </a:r>
            <a:r>
              <a:rPr lang="en-GB" sz="2400" dirty="0">
                <a:solidFill>
                  <a:srgbClr val="000000"/>
                </a:solidFill>
                <a:latin typeface="Calibri" panose="020F0502020204030204" pitchFamily="34" charset="0"/>
                <a:cs typeface="Calibri" panose="020F0502020204030204" pitchFamily="34" charset="0"/>
              </a:rPr>
              <a:t>i</a:t>
            </a:r>
            <a:r>
              <a:rPr lang="en-GB" sz="2400" b="0" i="0" dirty="0">
                <a:solidFill>
                  <a:srgbClr val="000000"/>
                </a:solidFill>
                <a:effectLst/>
                <a:latin typeface="Calibri" panose="020F0502020204030204" pitchFamily="34" charset="0"/>
                <a:cs typeface="Calibri" panose="020F0502020204030204" pitchFamily="34" charset="0"/>
              </a:rPr>
              <a:t>s not free time for the teacher!  Monitoring is needed to ensure groups are working well and everyone is engaging</a:t>
            </a:r>
            <a:endParaRPr lang="en-GB" sz="2400" dirty="0">
              <a:latin typeface="Calibri" panose="020F0502020204030204" pitchFamily="34" charset="0"/>
              <a:cs typeface="Calibri" panose="020F0502020204030204" pitchFamily="34" charset="0"/>
            </a:endParaRPr>
          </a:p>
          <a:p>
            <a:pPr marL="457200" lvl="0" indent="0" algn="l" rtl="0">
              <a:lnSpc>
                <a:spcPct val="100000"/>
              </a:lnSpc>
              <a:spcBef>
                <a:spcPts val="360"/>
              </a:spcBef>
              <a:spcAft>
                <a:spcPts val="0"/>
              </a:spcAft>
              <a:buSzPts val="3200"/>
              <a:buNone/>
            </a:pPr>
            <a:endParaRPr lang="en-GB" sz="2500" dirty="0"/>
          </a:p>
        </p:txBody>
      </p:sp>
      <p:pic>
        <p:nvPicPr>
          <p:cNvPr id="3" name="Picture 2" descr="A group of children in a classroom&#10;&#10;Description automatically generated">
            <a:extLst>
              <a:ext uri="{FF2B5EF4-FFF2-40B4-BE49-F238E27FC236}">
                <a16:creationId xmlns:a16="http://schemas.microsoft.com/office/drawing/2014/main" id="{2E3330D8-FFA2-76F9-88E8-C46A5D7EF78F}"/>
              </a:ext>
            </a:extLst>
          </p:cNvPr>
          <p:cNvPicPr>
            <a:picLocks noChangeAspect="1"/>
          </p:cNvPicPr>
          <p:nvPr/>
        </p:nvPicPr>
        <p:blipFill>
          <a:blip r:embed="rId3"/>
          <a:stretch>
            <a:fillRect/>
          </a:stretch>
        </p:blipFill>
        <p:spPr>
          <a:xfrm>
            <a:off x="5728727" y="341847"/>
            <a:ext cx="3343275" cy="1880592"/>
          </a:xfrm>
          <a:prstGeom prst="rect">
            <a:avLst/>
          </a:prstGeom>
        </p:spPr>
      </p:pic>
    </p:spTree>
    <p:extLst>
      <p:ext uri="{BB962C8B-B14F-4D97-AF65-F5344CB8AC3E}">
        <p14:creationId xmlns:p14="http://schemas.microsoft.com/office/powerpoint/2010/main" val="318210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50A723D8-58A5-4E71-BDDA-8EF4361F0CCD}"/>
            </a:ext>
          </a:extLst>
        </p:cNvPr>
        <p:cNvGrpSpPr/>
        <p:nvPr/>
      </p:nvGrpSpPr>
      <p:grpSpPr>
        <a:xfrm>
          <a:off x="0" y="0"/>
          <a:ext cx="0" cy="0"/>
          <a:chOff x="0" y="0"/>
          <a:chExt cx="0" cy="0"/>
        </a:xfrm>
      </p:grpSpPr>
      <p:sp>
        <p:nvSpPr>
          <p:cNvPr id="89" name="Google Shape;89;p12">
            <a:extLst>
              <a:ext uri="{FF2B5EF4-FFF2-40B4-BE49-F238E27FC236}">
                <a16:creationId xmlns:a16="http://schemas.microsoft.com/office/drawing/2014/main" id="{146BF625-B272-F3FE-C0DD-9684DB246FE4}"/>
              </a:ext>
            </a:extLst>
          </p:cNvPr>
          <p:cNvSpPr txBox="1">
            <a:spLocks noGrp="1"/>
          </p:cNvSpPr>
          <p:nvPr>
            <p:ph type="title"/>
          </p:nvPr>
        </p:nvSpPr>
        <p:spPr>
          <a:xfrm>
            <a:off x="331694" y="405972"/>
            <a:ext cx="4907056" cy="1143000"/>
          </a:xfrm>
          <a:prstGeom prst="rect">
            <a:avLst/>
          </a:prstGeom>
          <a:no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Clr>
                <a:schemeClr val="dk1"/>
              </a:buClr>
              <a:buSzPts val="1100"/>
              <a:buFont typeface="Arial"/>
              <a:buNone/>
            </a:pPr>
            <a:r>
              <a:rPr lang="en-US" sz="3600" b="1" dirty="0">
                <a:solidFill>
                  <a:srgbClr val="000000"/>
                </a:solidFill>
              </a:rPr>
              <a:t>Aká je hodnota skupinovej práce?</a:t>
            </a:r>
            <a:endParaRPr lang="en-US" sz="2400" dirty="0"/>
          </a:p>
        </p:txBody>
      </p:sp>
      <p:sp>
        <p:nvSpPr>
          <p:cNvPr id="90" name="Google Shape;90;p12">
            <a:extLst>
              <a:ext uri="{FF2B5EF4-FFF2-40B4-BE49-F238E27FC236}">
                <a16:creationId xmlns:a16="http://schemas.microsoft.com/office/drawing/2014/main" id="{6A516391-90B9-6B3E-1A4D-FECC2CAA08F3}"/>
              </a:ext>
            </a:extLst>
          </p:cNvPr>
          <p:cNvSpPr txBox="1">
            <a:spLocks noGrp="1"/>
          </p:cNvSpPr>
          <p:nvPr>
            <p:ph type="body" idx="1"/>
          </p:nvPr>
        </p:nvSpPr>
        <p:spPr>
          <a:xfrm>
            <a:off x="582706" y="2004762"/>
            <a:ext cx="8229600" cy="548564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2200" b="1" dirty="0">
              <a:solidFill>
                <a:srgbClr val="000000"/>
              </a:solidFill>
            </a:endParaRPr>
          </a:p>
          <a:p>
            <a:pPr marL="0" lvl="0" indent="0" algn="l" rtl="0">
              <a:lnSpc>
                <a:spcPct val="115000"/>
              </a:lnSpc>
              <a:spcBef>
                <a:spcPts val="0"/>
              </a:spcBef>
              <a:spcAft>
                <a:spcPts val="0"/>
              </a:spcAft>
              <a:buClr>
                <a:schemeClr val="dk1"/>
              </a:buClr>
              <a:buSzPts val="1100"/>
              <a:buFont typeface="Arial"/>
              <a:buNone/>
            </a:pPr>
            <a:endParaRPr sz="2200" b="1" dirty="0">
              <a:solidFill>
                <a:srgbClr val="000000"/>
              </a:solidFill>
            </a:endParaRPr>
          </a:p>
          <a:p>
            <a:pPr indent="-311150">
              <a:lnSpc>
                <a:spcPct val="90000"/>
              </a:lnSpc>
              <a:spcBef>
                <a:spcPts val="0"/>
              </a:spcBef>
              <a:buClr>
                <a:srgbClr val="000000"/>
              </a:buClr>
              <a:buSzPts val="2200"/>
            </a:pPr>
            <a:r>
              <a:rPr lang="en-US" sz="2400" dirty="0">
                <a:solidFill>
                  <a:srgbClr val="FF0000"/>
                </a:solidFill>
              </a:rPr>
              <a:t>Kvalitná skupinová práca </a:t>
            </a:r>
            <a:r>
              <a:rPr lang="en-US" sz="2400" i="1" dirty="0">
                <a:solidFill>
                  <a:srgbClr val="FF0000"/>
                </a:solidFill>
              </a:rPr>
              <a:t>je silne </a:t>
            </a:r>
            <a:r>
              <a:rPr lang="en-US" sz="2400" dirty="0">
                <a:solidFill>
                  <a:srgbClr val="FF0000"/>
                </a:solidFill>
              </a:rPr>
              <a:t>spojená s prínosom v učení - dokonca viac ako kvalitný dialóg v celej triede.</a:t>
            </a:r>
          </a:p>
          <a:p>
            <a:pPr marL="457200" lvl="0" indent="-311150" algn="l" rtl="0">
              <a:lnSpc>
                <a:spcPct val="90000"/>
              </a:lnSpc>
              <a:spcBef>
                <a:spcPts val="0"/>
              </a:spcBef>
              <a:spcAft>
                <a:spcPts val="0"/>
              </a:spcAft>
              <a:buClr>
                <a:srgbClr val="000000"/>
              </a:buClr>
              <a:buSzPts val="2200"/>
              <a:buChar char="•"/>
            </a:pPr>
            <a:endParaRPr lang="en-US" sz="2400" dirty="0">
              <a:solidFill>
                <a:srgbClr val="000000"/>
              </a:solidFill>
            </a:endParaRPr>
          </a:p>
          <a:p>
            <a:pPr indent="-311150">
              <a:lnSpc>
                <a:spcPct val="90000"/>
              </a:lnSpc>
              <a:spcBef>
                <a:spcPts val="0"/>
              </a:spcBef>
              <a:spcAft>
                <a:spcPts val="1400"/>
              </a:spcAft>
              <a:buClr>
                <a:srgbClr val="000000"/>
              </a:buClr>
              <a:buSzPts val="2200"/>
            </a:pPr>
            <a:r>
              <a:rPr lang="en-US" sz="2400" dirty="0">
                <a:solidFill>
                  <a:srgbClr val="000000"/>
                </a:solidFill>
              </a:rPr>
              <a:t>Deti sa môžu učiť jeden od druhého - </a:t>
            </a:r>
            <a:r>
              <a:rPr lang="en-GB" sz="2400" dirty="0"/>
              <a:t>najmä ak majú odlišné názory</a:t>
            </a:r>
            <a:endParaRPr lang="en-US" sz="2400" dirty="0">
              <a:solidFill>
                <a:srgbClr val="000000"/>
              </a:solidFill>
            </a:endParaRPr>
          </a:p>
          <a:p>
            <a:pPr indent="-311150">
              <a:lnSpc>
                <a:spcPct val="90000"/>
              </a:lnSpc>
              <a:spcBef>
                <a:spcPts val="0"/>
              </a:spcBef>
              <a:spcAft>
                <a:spcPts val="900"/>
              </a:spcAft>
              <a:buClr>
                <a:srgbClr val="000000"/>
              </a:buClr>
              <a:buSzPts val="2200"/>
            </a:pPr>
            <a:r>
              <a:rPr lang="en-US" sz="2400" dirty="0">
                <a:solidFill>
                  <a:srgbClr val="000000"/>
                </a:solidFill>
              </a:rPr>
              <a:t>Poskytuje deťom možnosť </a:t>
            </a:r>
            <a:r>
              <a:rPr lang="en-US" sz="2400" dirty="0" err="1">
                <a:solidFill>
                  <a:srgbClr val="000000"/>
                </a:solidFill>
              </a:rPr>
              <a:t>precvičiť si </a:t>
            </a:r>
            <a:r>
              <a:rPr lang="en-US" sz="2400" dirty="0">
                <a:solidFill>
                  <a:srgbClr val="000000"/>
                </a:solidFill>
              </a:rPr>
              <a:t>používanie rozprávania na učenie, uvažovanie a riešenie problémov bez učiteľa.</a:t>
            </a:r>
            <a:endParaRPr sz="2400" dirty="0">
              <a:solidFill>
                <a:srgbClr val="000000"/>
              </a:solidFill>
            </a:endParaRPr>
          </a:p>
          <a:p>
            <a:pPr marL="457200" lvl="0" indent="0" algn="l" rtl="0">
              <a:lnSpc>
                <a:spcPct val="90000"/>
              </a:lnSpc>
              <a:spcBef>
                <a:spcPts val="0"/>
              </a:spcBef>
              <a:spcAft>
                <a:spcPts val="0"/>
              </a:spcAft>
              <a:buSzPts val="3200"/>
              <a:buNone/>
            </a:pPr>
            <a:endParaRPr sz="2200" dirty="0">
              <a:solidFill>
                <a:srgbClr val="000000"/>
              </a:solidFill>
            </a:endParaRPr>
          </a:p>
        </p:txBody>
      </p:sp>
      <p:pic>
        <p:nvPicPr>
          <p:cNvPr id="5" name="Google Shape;106;p14">
            <a:extLst>
              <a:ext uri="{FF2B5EF4-FFF2-40B4-BE49-F238E27FC236}">
                <a16:creationId xmlns:a16="http://schemas.microsoft.com/office/drawing/2014/main" id="{94F21783-6FEC-20BE-4F9E-43D06E5CE1DB}"/>
              </a:ext>
            </a:extLst>
          </p:cNvPr>
          <p:cNvPicPr preferRelativeResize="0"/>
          <p:nvPr/>
        </p:nvPicPr>
        <p:blipFill rotWithShape="1">
          <a:blip r:embed="rId3">
            <a:alphaModFix/>
          </a:blip>
          <a:srcRect/>
          <a:stretch/>
        </p:blipFill>
        <p:spPr>
          <a:xfrm>
            <a:off x="5734050" y="244475"/>
            <a:ext cx="3078256" cy="1968850"/>
          </a:xfrm>
          <a:prstGeom prst="rect">
            <a:avLst/>
          </a:prstGeom>
          <a:noFill/>
          <a:ln>
            <a:noFill/>
          </a:ln>
        </p:spPr>
      </p:pic>
    </p:spTree>
    <p:extLst>
      <p:ext uri="{BB962C8B-B14F-4D97-AF65-F5344CB8AC3E}">
        <p14:creationId xmlns:p14="http://schemas.microsoft.com/office/powerpoint/2010/main" val="753829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D6D6-67EE-5D4A-B6CF-8E40C71435C2}"/>
              </a:ext>
            </a:extLst>
          </p:cNvPr>
          <p:cNvSpPr>
            <a:spLocks noGrp="1"/>
          </p:cNvSpPr>
          <p:nvPr>
            <p:ph type="title"/>
          </p:nvPr>
        </p:nvSpPr>
        <p:spPr/>
        <p:txBody>
          <a:bodyPr/>
          <a:lstStyle/>
          <a:p>
            <a:r>
              <a:rPr lang="en-US" dirty="0"/>
              <a:t>Hodnotenie skupinovej práce učiteľom</a:t>
            </a:r>
          </a:p>
        </p:txBody>
      </p:sp>
      <p:sp>
        <p:nvSpPr>
          <p:cNvPr id="3" name="Text Placeholder 2">
            <a:extLst>
              <a:ext uri="{FF2B5EF4-FFF2-40B4-BE49-F238E27FC236}">
                <a16:creationId xmlns:a16="http://schemas.microsoft.com/office/drawing/2014/main" id="{58518810-A6D4-534F-A356-0F33DDD213EB}"/>
              </a:ext>
            </a:extLst>
          </p:cNvPr>
          <p:cNvSpPr>
            <a:spLocks noGrp="1"/>
          </p:cNvSpPr>
          <p:nvPr>
            <p:ph type="body" idx="1"/>
          </p:nvPr>
        </p:nvSpPr>
        <p:spPr>
          <a:xfrm>
            <a:off x="457200" y="1676399"/>
            <a:ext cx="8229600" cy="4525963"/>
          </a:xfrm>
        </p:spPr>
        <p:txBody>
          <a:bodyPr/>
          <a:lstStyle/>
          <a:p>
            <a:pPr marL="25400" indent="0">
              <a:buNone/>
            </a:pPr>
            <a:r>
              <a:rPr lang="en-US" dirty="0"/>
              <a:t>Hodnotiace stupnice T-SEDA pre kvalitu spolupráce</a:t>
            </a:r>
          </a:p>
        </p:txBody>
      </p:sp>
      <p:pic>
        <p:nvPicPr>
          <p:cNvPr id="6" name="Picture 5">
            <a:extLst>
              <a:ext uri="{FF2B5EF4-FFF2-40B4-BE49-F238E27FC236}">
                <a16:creationId xmlns:a16="http://schemas.microsoft.com/office/drawing/2014/main" id="{9A1EC7DA-6899-B4BF-36D0-8978275C121B}"/>
              </a:ext>
            </a:extLst>
          </p:cNvPr>
          <p:cNvPicPr>
            <a:picLocks noChangeAspect="1"/>
          </p:cNvPicPr>
          <p:nvPr/>
        </p:nvPicPr>
        <p:blipFill>
          <a:blip r:embed="rId3"/>
          <a:stretch>
            <a:fillRect/>
          </a:stretch>
        </p:blipFill>
        <p:spPr>
          <a:xfrm>
            <a:off x="2574334" y="2918176"/>
            <a:ext cx="4378915" cy="3284186"/>
          </a:xfrm>
          <a:prstGeom prst="rect">
            <a:avLst/>
          </a:prstGeom>
        </p:spPr>
      </p:pic>
    </p:spTree>
    <p:extLst>
      <p:ext uri="{BB962C8B-B14F-4D97-AF65-F5344CB8AC3E}">
        <p14:creationId xmlns:p14="http://schemas.microsoft.com/office/powerpoint/2010/main" val="452204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D6D6-67EE-5D4A-B6CF-8E40C71435C2}"/>
              </a:ext>
            </a:extLst>
          </p:cNvPr>
          <p:cNvSpPr>
            <a:spLocks noGrp="1"/>
          </p:cNvSpPr>
          <p:nvPr>
            <p:ph type="title"/>
          </p:nvPr>
        </p:nvSpPr>
        <p:spPr/>
        <p:txBody>
          <a:bodyPr/>
          <a:lstStyle/>
          <a:p>
            <a:r>
              <a:rPr lang="en-US" dirty="0"/>
              <a:t>Teacher assessment of group work</a:t>
            </a:r>
          </a:p>
        </p:txBody>
      </p:sp>
      <p:sp>
        <p:nvSpPr>
          <p:cNvPr id="3" name="Text Placeholder 2">
            <a:extLst>
              <a:ext uri="{FF2B5EF4-FFF2-40B4-BE49-F238E27FC236}">
                <a16:creationId xmlns:a16="http://schemas.microsoft.com/office/drawing/2014/main" id="{58518810-A6D4-534F-A356-0F33DDD213EB}"/>
              </a:ext>
            </a:extLst>
          </p:cNvPr>
          <p:cNvSpPr>
            <a:spLocks noGrp="1"/>
          </p:cNvSpPr>
          <p:nvPr>
            <p:ph type="body" idx="1"/>
          </p:nvPr>
        </p:nvSpPr>
        <p:spPr>
          <a:xfrm>
            <a:off x="457200" y="1676399"/>
            <a:ext cx="8229600" cy="4525963"/>
          </a:xfrm>
        </p:spPr>
        <p:txBody>
          <a:bodyPr/>
          <a:lstStyle/>
          <a:p>
            <a:pPr marL="25400" indent="0">
              <a:buNone/>
            </a:pPr>
            <a:r>
              <a:rPr lang="en-US" dirty="0"/>
              <a:t>T-SEDA rating scales for quality of collaboration</a:t>
            </a:r>
          </a:p>
        </p:txBody>
      </p:sp>
      <p:pic>
        <p:nvPicPr>
          <p:cNvPr id="6" name="Picture 5">
            <a:extLst>
              <a:ext uri="{FF2B5EF4-FFF2-40B4-BE49-F238E27FC236}">
                <a16:creationId xmlns:a16="http://schemas.microsoft.com/office/drawing/2014/main" id="{9A1EC7DA-6899-B4BF-36D0-8978275C121B}"/>
              </a:ext>
            </a:extLst>
          </p:cNvPr>
          <p:cNvPicPr>
            <a:picLocks noChangeAspect="1"/>
          </p:cNvPicPr>
          <p:nvPr/>
        </p:nvPicPr>
        <p:blipFill>
          <a:blip r:embed="rId3"/>
          <a:stretch>
            <a:fillRect/>
          </a:stretch>
        </p:blipFill>
        <p:spPr>
          <a:xfrm>
            <a:off x="2574334" y="2918176"/>
            <a:ext cx="4378915" cy="3284186"/>
          </a:xfrm>
          <a:prstGeom prst="rect">
            <a:avLst/>
          </a:prstGeom>
        </p:spPr>
      </p:pic>
    </p:spTree>
    <p:extLst>
      <p:ext uri="{BB962C8B-B14F-4D97-AF65-F5344CB8AC3E}">
        <p14:creationId xmlns:p14="http://schemas.microsoft.com/office/powerpoint/2010/main" val="817787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339263" y="6486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b="1"/>
              <a:t>Práca v skupine: stupnice</a:t>
            </a:r>
            <a:endParaRPr b="1"/>
          </a:p>
        </p:txBody>
      </p:sp>
      <p:sp>
        <p:nvSpPr>
          <p:cNvPr id="113" name="Google Shape;113;p15"/>
          <p:cNvSpPr txBox="1">
            <a:spLocks noGrp="1"/>
          </p:cNvSpPr>
          <p:nvPr>
            <p:ph type="body" idx="1"/>
          </p:nvPr>
        </p:nvSpPr>
        <p:spPr>
          <a:xfrm>
            <a:off x="575137" y="1202746"/>
            <a:ext cx="8229600" cy="56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3200"/>
              <a:buNone/>
            </a:pPr>
            <a:r>
              <a:rPr lang="en-US" sz="2600"/>
              <a:t>Hodnotenia</a:t>
            </a:r>
            <a:r>
              <a:rPr lang="en-US" sz="2000"/>
              <a:t>: 1 = nie je pravda, 2 = čiastočne pravda a 3 = veľmi pravda</a:t>
            </a:r>
            <a:r>
              <a:rPr lang="en-US" sz="1600"/>
              <a:t>.</a:t>
            </a:r>
            <a:endParaRPr/>
          </a:p>
          <a:p>
            <a:pPr marL="0" lvl="0" indent="0" algn="l" rtl="0">
              <a:lnSpc>
                <a:spcPct val="100000"/>
              </a:lnSpc>
              <a:spcBef>
                <a:spcPts val="360"/>
              </a:spcBef>
              <a:spcAft>
                <a:spcPts val="0"/>
              </a:spcAft>
              <a:buSzPts val="3200"/>
              <a:buNone/>
            </a:pPr>
            <a:endParaRPr sz="2600"/>
          </a:p>
          <a:p>
            <a:pPr marL="0" lvl="0" indent="0" algn="l" rtl="0">
              <a:lnSpc>
                <a:spcPct val="100000"/>
              </a:lnSpc>
              <a:spcBef>
                <a:spcPts val="360"/>
              </a:spcBef>
              <a:spcAft>
                <a:spcPts val="0"/>
              </a:spcAft>
              <a:buSzPts val="3200"/>
              <a:buNone/>
            </a:pPr>
            <a:endParaRPr sz="2600"/>
          </a:p>
          <a:p>
            <a:pPr marL="0" lvl="0" indent="0" algn="l" rtl="0">
              <a:lnSpc>
                <a:spcPct val="100000"/>
              </a:lnSpc>
              <a:spcBef>
                <a:spcPts val="360"/>
              </a:spcBef>
              <a:spcAft>
                <a:spcPts val="0"/>
              </a:spcAft>
              <a:buSzPts val="3200"/>
              <a:buNone/>
            </a:pPr>
            <a:endParaRPr/>
          </a:p>
        </p:txBody>
      </p:sp>
      <p:graphicFrame>
        <p:nvGraphicFramePr>
          <p:cNvPr id="114" name="Google Shape;114;p15"/>
          <p:cNvGraphicFramePr/>
          <p:nvPr/>
        </p:nvGraphicFramePr>
        <p:xfrm>
          <a:off x="251338" y="2075317"/>
          <a:ext cx="8663975" cy="4644343"/>
        </p:xfrm>
        <a:graphic>
          <a:graphicData uri="http://schemas.openxmlformats.org/drawingml/2006/table">
            <a:tbl>
              <a:tblPr firstRow="1" firstCol="1" bandRow="1" bandCol="1">
                <a:noFill/>
                <a:tableStyleId>{B68C9988-7F25-4BE5-A1AC-605DB4E826CF}</a:tableStyleId>
              </a:tblPr>
              <a:tblGrid>
                <a:gridCol w="7749725">
                  <a:extLst>
                    <a:ext uri="{9D8B030D-6E8A-4147-A177-3AD203B41FA5}">
                      <a16:colId xmlns:a16="http://schemas.microsoft.com/office/drawing/2014/main" val="20000"/>
                    </a:ext>
                  </a:extLst>
                </a:gridCol>
                <a:gridCol w="914250">
                  <a:extLst>
                    <a:ext uri="{9D8B030D-6E8A-4147-A177-3AD203B41FA5}">
                      <a16:colId xmlns:a16="http://schemas.microsoft.com/office/drawing/2014/main" val="20001"/>
                    </a:ext>
                  </a:extLst>
                </a:gridCol>
              </a:tblGrid>
              <a:tr h="353725">
                <a:tc>
                  <a:txBody>
                    <a:bodyPr/>
                    <a:lstStyle/>
                    <a:p>
                      <a:pPr marL="0" marR="0" lvl="0" indent="0" algn="l" rtl="0">
                        <a:lnSpc>
                          <a:spcPct val="150000"/>
                        </a:lnSpc>
                        <a:spcBef>
                          <a:spcPts val="0"/>
                        </a:spcBef>
                        <a:spcAft>
                          <a:spcPts val="0"/>
                        </a:spcAft>
                        <a:buNone/>
                      </a:pPr>
                      <a:r>
                        <a:rPr lang="en-US" sz="1700" b="1" u="none" strike="noStrike" cap="none"/>
                        <a:t>Kritériá</a:t>
                      </a:r>
                      <a:endParaRPr sz="1700" b="1"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b="1" u="none" strike="noStrike" cap="none"/>
                        <a:t>Hodnotenie</a:t>
                      </a:r>
                      <a:endParaRPr sz="1700" b="1"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0"/>
                  </a:ext>
                </a:extLst>
              </a:tr>
              <a:tr h="353725">
                <a:tc>
                  <a:txBody>
                    <a:bodyPr/>
                    <a:lstStyle/>
                    <a:p>
                      <a:pPr marL="0" marR="0" lvl="0" indent="0" algn="l" rtl="0">
                        <a:lnSpc>
                          <a:spcPct val="150000"/>
                        </a:lnSpc>
                        <a:spcBef>
                          <a:spcPts val="0"/>
                        </a:spcBef>
                        <a:spcAft>
                          <a:spcPts val="0"/>
                        </a:spcAft>
                        <a:buNone/>
                      </a:pPr>
                      <a:r>
                        <a:rPr lang="en-US" sz="1700" u="none" strike="noStrike" cap="none"/>
                        <a:t>G1 - Všetci žiaci boli zapojení do skupinovej práce</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1"/>
                  </a:ext>
                </a:extLst>
              </a:tr>
              <a:tr h="353725">
                <a:tc>
                  <a:txBody>
                    <a:bodyPr/>
                    <a:lstStyle/>
                    <a:p>
                      <a:pPr marL="0" marR="0" lvl="0" indent="0" algn="l" rtl="0">
                        <a:lnSpc>
                          <a:spcPct val="150000"/>
                        </a:lnSpc>
                        <a:spcBef>
                          <a:spcPts val="0"/>
                        </a:spcBef>
                        <a:spcAft>
                          <a:spcPts val="0"/>
                        </a:spcAft>
                        <a:buNone/>
                      </a:pPr>
                      <a:r>
                        <a:rPr lang="en-US" sz="1700" u="none" strike="noStrike" cap="none"/>
                        <a:t>G2 - Skupiny sa nerozdelili na podskupiny</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2"/>
                  </a:ext>
                </a:extLst>
              </a:tr>
              <a:tr h="353725">
                <a:tc>
                  <a:txBody>
                    <a:bodyPr/>
                    <a:lstStyle/>
                    <a:p>
                      <a:pPr marL="0" marR="0" lvl="0" indent="0" algn="l" rtl="0">
                        <a:lnSpc>
                          <a:spcPct val="150000"/>
                        </a:lnSpc>
                        <a:spcBef>
                          <a:spcPts val="0"/>
                        </a:spcBef>
                        <a:spcAft>
                          <a:spcPts val="0"/>
                        </a:spcAft>
                        <a:buNone/>
                      </a:pPr>
                      <a:r>
                        <a:rPr lang="en-US" sz="1700" u="none" strike="noStrike" cap="none"/>
                        <a:t>G3 - V rámci úlohy sa uskutočnilo značné množstvo rozhovorov medzi žiakmi</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3"/>
                  </a:ext>
                </a:extLst>
              </a:tr>
              <a:tr h="353725">
                <a:tc>
                  <a:txBody>
                    <a:bodyPr/>
                    <a:lstStyle/>
                    <a:p>
                      <a:pPr marL="0" marR="0" lvl="0" indent="0" algn="l" rtl="0">
                        <a:lnSpc>
                          <a:spcPct val="150000"/>
                        </a:lnSpc>
                        <a:spcBef>
                          <a:spcPts val="0"/>
                        </a:spcBef>
                        <a:spcAft>
                          <a:spcPts val="0"/>
                        </a:spcAft>
                        <a:buNone/>
                      </a:pPr>
                      <a:r>
                        <a:rPr lang="en-US" sz="1700" u="none" strike="noStrike" cap="none"/>
                        <a:t>G4 - Deti preukázali pozitívny postoj k spolupráci </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4"/>
                  </a:ext>
                </a:extLst>
              </a:tr>
              <a:tr h="353725">
                <a:tc>
                  <a:txBody>
                    <a:bodyPr/>
                    <a:lstStyle/>
                    <a:p>
                      <a:pPr marL="0" marR="0" lvl="0" indent="0" algn="l" rtl="0">
                        <a:lnSpc>
                          <a:spcPct val="150000"/>
                        </a:lnSpc>
                        <a:spcBef>
                          <a:spcPts val="0"/>
                        </a:spcBef>
                        <a:spcAft>
                          <a:spcPts val="0"/>
                        </a:spcAft>
                        <a:buNone/>
                      </a:pPr>
                      <a:r>
                        <a:rPr lang="en-US" sz="1700" u="none" strike="noStrike" cap="none"/>
                        <a:t>G5 - Interakcia v skupine zahŕňala vzájomné zdieľanie a rozvíjanie nápadov</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5"/>
                  </a:ext>
                </a:extLst>
              </a:tr>
              <a:tr h="353725">
                <a:tc>
                  <a:txBody>
                    <a:bodyPr/>
                    <a:lstStyle/>
                    <a:p>
                      <a:pPr marL="0" marR="0" lvl="0" indent="0" algn="l" rtl="0">
                        <a:lnSpc>
                          <a:spcPct val="150000"/>
                        </a:lnSpc>
                        <a:spcBef>
                          <a:spcPts val="0"/>
                        </a:spcBef>
                        <a:spcAft>
                          <a:spcPts val="0"/>
                        </a:spcAft>
                        <a:buNone/>
                      </a:pPr>
                      <a:r>
                        <a:rPr lang="en-US" sz="1700" u="none" strike="noStrike" cap="none"/>
                        <a:t>G6 - Interakcia v skupine zahŕňala odôvodnené úvahy</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6"/>
                  </a:ext>
                </a:extLst>
              </a:tr>
              <a:tr h="353725">
                <a:tc>
                  <a:txBody>
                    <a:bodyPr/>
                    <a:lstStyle/>
                    <a:p>
                      <a:pPr marL="0" marR="0" lvl="0" indent="0" algn="l" rtl="0">
                        <a:lnSpc>
                          <a:spcPct val="150000"/>
                        </a:lnSpc>
                        <a:spcBef>
                          <a:spcPts val="0"/>
                        </a:spcBef>
                        <a:spcAft>
                          <a:spcPts val="0"/>
                        </a:spcAft>
                        <a:buNone/>
                      </a:pPr>
                      <a:r>
                        <a:rPr lang="en-US" sz="1700" u="none" strike="noStrike" cap="none"/>
                        <a:t>G7 - Interakcia v skupine zahŕňala konštruktívne hodnotenie nápadov ostatných</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7"/>
                  </a:ext>
                </a:extLst>
              </a:tr>
              <a:tr h="353725">
                <a:tc>
                  <a:txBody>
                    <a:bodyPr/>
                    <a:lstStyle/>
                    <a:p>
                      <a:pPr marL="0" marR="0" lvl="0" indent="0" algn="l" rtl="0">
                        <a:lnSpc>
                          <a:spcPct val="150000"/>
                        </a:lnSpc>
                        <a:spcBef>
                          <a:spcPts val="0"/>
                        </a:spcBef>
                        <a:spcAft>
                          <a:spcPts val="0"/>
                        </a:spcAft>
                        <a:buNone/>
                      </a:pPr>
                      <a:r>
                        <a:rPr lang="en-US" sz="1700" u="none" strike="noStrike" cap="none"/>
                        <a:t>G8 - Žiaci sa snažili dosiahnuť konsenzus alebo kompromis</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8"/>
                  </a:ext>
                </a:extLst>
              </a:tr>
              <a:tr h="353725">
                <a:tc>
                  <a:txBody>
                    <a:bodyPr/>
                    <a:lstStyle/>
                    <a:p>
                      <a:pPr marL="0" marR="0" lvl="0" indent="0" algn="l" rtl="0">
                        <a:lnSpc>
                          <a:spcPct val="150000"/>
                        </a:lnSpc>
                        <a:spcBef>
                          <a:spcPts val="0"/>
                        </a:spcBef>
                        <a:spcAft>
                          <a:spcPts val="0"/>
                        </a:spcAft>
                        <a:buNone/>
                      </a:pPr>
                      <a:r>
                        <a:rPr lang="en-US" sz="1700" u="none" strike="noStrike" cap="none" dirty="0"/>
                        <a:t>G9 - Práca v skupine zahŕňala produktívnu diskusiu a/alebo nezhody</a:t>
                      </a:r>
                      <a:endParaRPr sz="1700" u="none" strike="noStrike" cap="none" dirty="0">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9"/>
                  </a:ext>
                </a:extLst>
              </a:tr>
              <a:tr h="353725">
                <a:tc>
                  <a:txBody>
                    <a:bodyPr/>
                    <a:lstStyle/>
                    <a:p>
                      <a:pPr marL="0" marR="0" lvl="0" indent="0" algn="l" rtl="0">
                        <a:lnSpc>
                          <a:spcPct val="150000"/>
                        </a:lnSpc>
                        <a:spcBef>
                          <a:spcPts val="0"/>
                        </a:spcBef>
                        <a:spcAft>
                          <a:spcPts val="0"/>
                        </a:spcAft>
                        <a:buNone/>
                      </a:pPr>
                      <a:r>
                        <a:rPr lang="en-US" sz="1700" u="none" strike="noStrike" cap="none"/>
                        <a:t>G10 - Skupinové pracovné úlohy neboli na škodu skupinovej práci žiakov</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dirty="0"/>
                        <a:t> </a:t>
                      </a:r>
                      <a:endParaRPr sz="1700" u="none" strike="noStrike" cap="none" dirty="0">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56734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339263" y="6486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b="1"/>
              <a:t>Group work: scales</a:t>
            </a:r>
            <a:endParaRPr b="1"/>
          </a:p>
        </p:txBody>
      </p:sp>
      <p:sp>
        <p:nvSpPr>
          <p:cNvPr id="113" name="Google Shape;113;p15"/>
          <p:cNvSpPr txBox="1">
            <a:spLocks noGrp="1"/>
          </p:cNvSpPr>
          <p:nvPr>
            <p:ph type="body" idx="1"/>
          </p:nvPr>
        </p:nvSpPr>
        <p:spPr>
          <a:xfrm>
            <a:off x="575137" y="1202746"/>
            <a:ext cx="8229600" cy="56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3200"/>
              <a:buNone/>
            </a:pPr>
            <a:r>
              <a:rPr lang="en-US" sz="2600"/>
              <a:t>Ratings</a:t>
            </a:r>
            <a:r>
              <a:rPr lang="en-US" sz="2000"/>
              <a:t>: 1 = Not true, 2 = Partly true, and 3 = Very true</a:t>
            </a:r>
            <a:r>
              <a:rPr lang="en-US" sz="1600"/>
              <a:t>.</a:t>
            </a:r>
            <a:endParaRPr/>
          </a:p>
          <a:p>
            <a:pPr marL="0" lvl="0" indent="0" algn="l" rtl="0">
              <a:lnSpc>
                <a:spcPct val="100000"/>
              </a:lnSpc>
              <a:spcBef>
                <a:spcPts val="360"/>
              </a:spcBef>
              <a:spcAft>
                <a:spcPts val="0"/>
              </a:spcAft>
              <a:buSzPts val="3200"/>
              <a:buNone/>
            </a:pPr>
            <a:endParaRPr sz="2600"/>
          </a:p>
          <a:p>
            <a:pPr marL="0" lvl="0" indent="0" algn="l" rtl="0">
              <a:lnSpc>
                <a:spcPct val="100000"/>
              </a:lnSpc>
              <a:spcBef>
                <a:spcPts val="360"/>
              </a:spcBef>
              <a:spcAft>
                <a:spcPts val="0"/>
              </a:spcAft>
              <a:buSzPts val="3200"/>
              <a:buNone/>
            </a:pPr>
            <a:endParaRPr sz="2600"/>
          </a:p>
          <a:p>
            <a:pPr marL="0" lvl="0" indent="0" algn="l" rtl="0">
              <a:lnSpc>
                <a:spcPct val="100000"/>
              </a:lnSpc>
              <a:spcBef>
                <a:spcPts val="360"/>
              </a:spcBef>
              <a:spcAft>
                <a:spcPts val="0"/>
              </a:spcAft>
              <a:buSzPts val="3200"/>
              <a:buNone/>
            </a:pPr>
            <a:endParaRPr/>
          </a:p>
        </p:txBody>
      </p:sp>
      <p:graphicFrame>
        <p:nvGraphicFramePr>
          <p:cNvPr id="114" name="Google Shape;114;p15"/>
          <p:cNvGraphicFramePr/>
          <p:nvPr>
            <p:extLst>
              <p:ext uri="{D42A27DB-BD31-4B8C-83A1-F6EECF244321}">
                <p14:modId xmlns:p14="http://schemas.microsoft.com/office/powerpoint/2010/main" val="1450837647"/>
              </p:ext>
            </p:extLst>
          </p:nvPr>
        </p:nvGraphicFramePr>
        <p:xfrm>
          <a:off x="251338" y="2075317"/>
          <a:ext cx="8663975" cy="3890975"/>
        </p:xfrm>
        <a:graphic>
          <a:graphicData uri="http://schemas.openxmlformats.org/drawingml/2006/table">
            <a:tbl>
              <a:tblPr firstRow="1" firstCol="1" bandRow="1" bandCol="1">
                <a:noFill/>
                <a:tableStyleId>{B68C9988-7F25-4BE5-A1AC-605DB4E826CF}</a:tableStyleId>
              </a:tblPr>
              <a:tblGrid>
                <a:gridCol w="7749725">
                  <a:extLst>
                    <a:ext uri="{9D8B030D-6E8A-4147-A177-3AD203B41FA5}">
                      <a16:colId xmlns:a16="http://schemas.microsoft.com/office/drawing/2014/main" val="20000"/>
                    </a:ext>
                  </a:extLst>
                </a:gridCol>
                <a:gridCol w="914250">
                  <a:extLst>
                    <a:ext uri="{9D8B030D-6E8A-4147-A177-3AD203B41FA5}">
                      <a16:colId xmlns:a16="http://schemas.microsoft.com/office/drawing/2014/main" val="20001"/>
                    </a:ext>
                  </a:extLst>
                </a:gridCol>
              </a:tblGrid>
              <a:tr h="353725">
                <a:tc>
                  <a:txBody>
                    <a:bodyPr/>
                    <a:lstStyle/>
                    <a:p>
                      <a:pPr marL="0" marR="0" lvl="0" indent="0" algn="l" rtl="0">
                        <a:lnSpc>
                          <a:spcPct val="150000"/>
                        </a:lnSpc>
                        <a:spcBef>
                          <a:spcPts val="0"/>
                        </a:spcBef>
                        <a:spcAft>
                          <a:spcPts val="0"/>
                        </a:spcAft>
                        <a:buNone/>
                      </a:pPr>
                      <a:r>
                        <a:rPr lang="en-US" sz="1700" b="1" u="none" strike="noStrike" cap="none"/>
                        <a:t>Criteria</a:t>
                      </a:r>
                      <a:endParaRPr sz="1700" b="1"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b="1" u="none" strike="noStrike" cap="none"/>
                        <a:t>Rating</a:t>
                      </a:r>
                      <a:endParaRPr sz="1700" b="1"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0"/>
                  </a:ext>
                </a:extLst>
              </a:tr>
              <a:tr h="353725">
                <a:tc>
                  <a:txBody>
                    <a:bodyPr/>
                    <a:lstStyle/>
                    <a:p>
                      <a:pPr marL="0" marR="0" lvl="0" indent="0" algn="l" rtl="0">
                        <a:lnSpc>
                          <a:spcPct val="150000"/>
                        </a:lnSpc>
                        <a:spcBef>
                          <a:spcPts val="0"/>
                        </a:spcBef>
                        <a:spcAft>
                          <a:spcPts val="0"/>
                        </a:spcAft>
                        <a:buNone/>
                      </a:pPr>
                      <a:r>
                        <a:rPr lang="en-US" sz="1700" u="none" strike="noStrike" cap="none"/>
                        <a:t>G1 – All pupils were involved in the group work interactions</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1"/>
                  </a:ext>
                </a:extLst>
              </a:tr>
              <a:tr h="353725">
                <a:tc>
                  <a:txBody>
                    <a:bodyPr/>
                    <a:lstStyle/>
                    <a:p>
                      <a:pPr marL="0" marR="0" lvl="0" indent="0" algn="l" rtl="0">
                        <a:lnSpc>
                          <a:spcPct val="150000"/>
                        </a:lnSpc>
                        <a:spcBef>
                          <a:spcPts val="0"/>
                        </a:spcBef>
                        <a:spcAft>
                          <a:spcPts val="0"/>
                        </a:spcAft>
                        <a:buNone/>
                      </a:pPr>
                      <a:r>
                        <a:rPr lang="en-US" sz="1700" u="none" strike="noStrike" cap="none"/>
                        <a:t>G2 – Groups did not split into sub-groups</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2"/>
                  </a:ext>
                </a:extLst>
              </a:tr>
              <a:tr h="353725">
                <a:tc>
                  <a:txBody>
                    <a:bodyPr/>
                    <a:lstStyle/>
                    <a:p>
                      <a:pPr marL="0" marR="0" lvl="0" indent="0" algn="l" rtl="0">
                        <a:lnSpc>
                          <a:spcPct val="150000"/>
                        </a:lnSpc>
                        <a:spcBef>
                          <a:spcPts val="0"/>
                        </a:spcBef>
                        <a:spcAft>
                          <a:spcPts val="0"/>
                        </a:spcAft>
                        <a:buNone/>
                      </a:pPr>
                      <a:r>
                        <a:rPr lang="en-US" sz="1700" u="none" strike="noStrike" cap="none"/>
                        <a:t>G3 – There was a significant amount of pupil-pupil on-task talk</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3"/>
                  </a:ext>
                </a:extLst>
              </a:tr>
              <a:tr h="353725">
                <a:tc>
                  <a:txBody>
                    <a:bodyPr/>
                    <a:lstStyle/>
                    <a:p>
                      <a:pPr marL="0" marR="0" lvl="0" indent="0" algn="l" rtl="0">
                        <a:lnSpc>
                          <a:spcPct val="150000"/>
                        </a:lnSpc>
                        <a:spcBef>
                          <a:spcPts val="0"/>
                        </a:spcBef>
                        <a:spcAft>
                          <a:spcPts val="0"/>
                        </a:spcAft>
                        <a:buNone/>
                      </a:pPr>
                      <a:r>
                        <a:rPr lang="en-US" sz="1700" u="none" strike="noStrike" cap="none"/>
                        <a:t>G4 – Children showed a positive attitude towards working together </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4"/>
                  </a:ext>
                </a:extLst>
              </a:tr>
              <a:tr h="353725">
                <a:tc>
                  <a:txBody>
                    <a:bodyPr/>
                    <a:lstStyle/>
                    <a:p>
                      <a:pPr marL="0" marR="0" lvl="0" indent="0" algn="l" rtl="0">
                        <a:lnSpc>
                          <a:spcPct val="150000"/>
                        </a:lnSpc>
                        <a:spcBef>
                          <a:spcPts val="0"/>
                        </a:spcBef>
                        <a:spcAft>
                          <a:spcPts val="0"/>
                        </a:spcAft>
                        <a:buNone/>
                      </a:pPr>
                      <a:r>
                        <a:rPr lang="en-US" sz="1700" u="none" strike="noStrike" cap="none"/>
                        <a:t>G5 - Group interaction involved sharing and building on each other’s ideas</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5"/>
                  </a:ext>
                </a:extLst>
              </a:tr>
              <a:tr h="353725">
                <a:tc>
                  <a:txBody>
                    <a:bodyPr/>
                    <a:lstStyle/>
                    <a:p>
                      <a:pPr marL="0" marR="0" lvl="0" indent="0" algn="l" rtl="0">
                        <a:lnSpc>
                          <a:spcPct val="150000"/>
                        </a:lnSpc>
                        <a:spcBef>
                          <a:spcPts val="0"/>
                        </a:spcBef>
                        <a:spcAft>
                          <a:spcPts val="0"/>
                        </a:spcAft>
                        <a:buNone/>
                      </a:pPr>
                      <a:r>
                        <a:rPr lang="en-US" sz="1700" u="none" strike="noStrike" cap="none"/>
                        <a:t>G6 – Group interaction involved justified reasoning</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6"/>
                  </a:ext>
                </a:extLst>
              </a:tr>
              <a:tr h="353725">
                <a:tc>
                  <a:txBody>
                    <a:bodyPr/>
                    <a:lstStyle/>
                    <a:p>
                      <a:pPr marL="0" marR="0" lvl="0" indent="0" algn="l" rtl="0">
                        <a:lnSpc>
                          <a:spcPct val="150000"/>
                        </a:lnSpc>
                        <a:spcBef>
                          <a:spcPts val="0"/>
                        </a:spcBef>
                        <a:spcAft>
                          <a:spcPts val="0"/>
                        </a:spcAft>
                        <a:buNone/>
                      </a:pPr>
                      <a:r>
                        <a:rPr lang="en-US" sz="1700" u="none" strike="noStrike" cap="none"/>
                        <a:t>G7 – Group interaction involved constructive evaluation of each other’s ideas</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7"/>
                  </a:ext>
                </a:extLst>
              </a:tr>
              <a:tr h="353725">
                <a:tc>
                  <a:txBody>
                    <a:bodyPr/>
                    <a:lstStyle/>
                    <a:p>
                      <a:pPr marL="0" marR="0" lvl="0" indent="0" algn="l" rtl="0">
                        <a:lnSpc>
                          <a:spcPct val="150000"/>
                        </a:lnSpc>
                        <a:spcBef>
                          <a:spcPts val="0"/>
                        </a:spcBef>
                        <a:spcAft>
                          <a:spcPts val="0"/>
                        </a:spcAft>
                        <a:buNone/>
                      </a:pPr>
                      <a:r>
                        <a:rPr lang="en-US" sz="1700" u="none" strike="noStrike" cap="none"/>
                        <a:t>G8 – Pupils tried to reach consensus or compromise</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8"/>
                  </a:ext>
                </a:extLst>
              </a:tr>
              <a:tr h="353725">
                <a:tc>
                  <a:txBody>
                    <a:bodyPr/>
                    <a:lstStyle/>
                    <a:p>
                      <a:pPr marL="0" marR="0" lvl="0" indent="0" algn="l" rtl="0">
                        <a:lnSpc>
                          <a:spcPct val="150000"/>
                        </a:lnSpc>
                        <a:spcBef>
                          <a:spcPts val="0"/>
                        </a:spcBef>
                        <a:spcAft>
                          <a:spcPts val="0"/>
                        </a:spcAft>
                        <a:buNone/>
                      </a:pPr>
                      <a:r>
                        <a:rPr lang="en-US" sz="1700" u="none" strike="noStrike" cap="none" dirty="0"/>
                        <a:t>G9 – Group work involved productive discussion and/or disagreement</a:t>
                      </a:r>
                      <a:endParaRPr sz="1700" u="none" strike="noStrike" cap="none" dirty="0">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a:t> </a:t>
                      </a:r>
                      <a:endParaRPr sz="1700" u="none" strike="noStrike" cap="none">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09"/>
                  </a:ext>
                </a:extLst>
              </a:tr>
              <a:tr h="353725">
                <a:tc>
                  <a:txBody>
                    <a:bodyPr/>
                    <a:lstStyle/>
                    <a:p>
                      <a:pPr marL="0" marR="0" lvl="0" indent="0" algn="l" rtl="0">
                        <a:lnSpc>
                          <a:spcPct val="150000"/>
                        </a:lnSpc>
                        <a:spcBef>
                          <a:spcPts val="0"/>
                        </a:spcBef>
                        <a:spcAft>
                          <a:spcPts val="0"/>
                        </a:spcAft>
                        <a:buNone/>
                      </a:pPr>
                      <a:r>
                        <a:rPr lang="en-US" sz="1700" u="none" strike="noStrike" cap="none"/>
                        <a:t>G10 – Group work roles were not detrimental to pupil group working</a:t>
                      </a:r>
                      <a:endParaRPr sz="1700" u="none" strike="noStrike" cap="none">
                        <a:latin typeface="Times New Roman"/>
                        <a:ea typeface="Times New Roman"/>
                        <a:cs typeface="Times New Roman"/>
                        <a:sym typeface="Times New Roman"/>
                      </a:endParaRPr>
                    </a:p>
                  </a:txBody>
                  <a:tcPr marL="98200" marR="98200" marT="0" marB="0"/>
                </a:tc>
                <a:tc>
                  <a:txBody>
                    <a:bodyPr/>
                    <a:lstStyle/>
                    <a:p>
                      <a:pPr marL="0" marR="0" lvl="0" indent="0" algn="l" rtl="0">
                        <a:lnSpc>
                          <a:spcPct val="150000"/>
                        </a:lnSpc>
                        <a:spcBef>
                          <a:spcPts val="0"/>
                        </a:spcBef>
                        <a:spcAft>
                          <a:spcPts val="0"/>
                        </a:spcAft>
                        <a:buNone/>
                      </a:pPr>
                      <a:r>
                        <a:rPr lang="en-US" sz="1700" u="none" strike="noStrike" cap="none" dirty="0"/>
                        <a:t> </a:t>
                      </a:r>
                      <a:endParaRPr sz="1700" u="none" strike="noStrike" cap="none" dirty="0">
                        <a:latin typeface="Times New Roman"/>
                        <a:ea typeface="Times New Roman"/>
                        <a:cs typeface="Times New Roman"/>
                        <a:sym typeface="Times New Roman"/>
                      </a:endParaRPr>
                    </a:p>
                  </a:txBody>
                  <a:tcPr marL="98200" marR="9820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58614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F5E1-350A-1440-AC2A-F4BB027B1185}"/>
              </a:ext>
            </a:extLst>
          </p:cNvPr>
          <p:cNvSpPr>
            <a:spLocks noGrp="1"/>
          </p:cNvSpPr>
          <p:nvPr>
            <p:ph type="title"/>
          </p:nvPr>
        </p:nvSpPr>
        <p:spPr>
          <a:xfrm>
            <a:off x="1758461" y="424108"/>
            <a:ext cx="8229600" cy="1143000"/>
          </a:xfrm>
        </p:spPr>
        <p:txBody>
          <a:bodyPr/>
          <a:lstStyle/>
          <a:p>
            <a:r>
              <a:rPr lang="en-US" b="1" dirty="0"/>
              <a:t>Reflexia študentov</a:t>
            </a:r>
          </a:p>
        </p:txBody>
      </p:sp>
      <p:sp>
        <p:nvSpPr>
          <p:cNvPr id="3" name="Text Placeholder 2">
            <a:extLst>
              <a:ext uri="{FF2B5EF4-FFF2-40B4-BE49-F238E27FC236}">
                <a16:creationId xmlns:a16="http://schemas.microsoft.com/office/drawing/2014/main" id="{C1EA87A6-C25F-A648-BC76-68C2B21CFADB}"/>
              </a:ext>
            </a:extLst>
          </p:cNvPr>
          <p:cNvSpPr>
            <a:spLocks noGrp="1"/>
          </p:cNvSpPr>
          <p:nvPr>
            <p:ph type="body" idx="1"/>
          </p:nvPr>
        </p:nvSpPr>
        <p:spPr>
          <a:xfrm>
            <a:off x="457200" y="2604600"/>
            <a:ext cx="8229600" cy="4525963"/>
          </a:xfrm>
        </p:spPr>
        <p:txBody>
          <a:bodyPr/>
          <a:lstStyle/>
          <a:p>
            <a:pPr marL="25400" indent="0">
              <a:buNone/>
            </a:pPr>
            <a:r>
              <a:rPr lang="en-US" sz="2800" dirty="0">
                <a:solidFill>
                  <a:schemeClr val="tx1"/>
                </a:solidFill>
              </a:rPr>
              <a:t>Môžete študentov požiadať, aby sa zamysleli nad vlastným procesom učenia: </a:t>
            </a:r>
          </a:p>
          <a:p>
            <a:pPr marL="25400" indent="0">
              <a:buNone/>
            </a:pPr>
            <a:endParaRPr lang="en-US" sz="2800" dirty="0">
              <a:solidFill>
                <a:schemeClr val="tx1"/>
              </a:solidFill>
            </a:endParaRPr>
          </a:p>
          <a:p>
            <a:r>
              <a:rPr lang="en-US" sz="2800" dirty="0">
                <a:solidFill>
                  <a:schemeClr val="tx1"/>
                </a:solidFill>
              </a:rPr>
              <a:t>Ako dobre spolupracovali? </a:t>
            </a:r>
          </a:p>
          <a:p>
            <a:r>
              <a:rPr lang="en-US" sz="2800" dirty="0">
                <a:solidFill>
                  <a:schemeClr val="tx1"/>
                </a:solidFill>
              </a:rPr>
              <a:t>Zúčastnili sa všetci a rozumejú tomu všetci? Ak nie, ako môžeme pomôcť?</a:t>
            </a:r>
          </a:p>
          <a:p>
            <a:r>
              <a:rPr lang="en-US" sz="2800" dirty="0"/>
              <a:t>Zmenilo vypočutie si názorov iných skutočne ich názor alebo im pomohlo naučiť sa niečo nové? </a:t>
            </a:r>
          </a:p>
          <a:p>
            <a:endParaRPr lang="en-US" dirty="0"/>
          </a:p>
        </p:txBody>
      </p:sp>
      <p:pic>
        <p:nvPicPr>
          <p:cNvPr id="5" name="Picture 4" descr="A group of people sitting at a table&#10;&#10;Description automatically generated">
            <a:extLst>
              <a:ext uri="{FF2B5EF4-FFF2-40B4-BE49-F238E27FC236}">
                <a16:creationId xmlns:a16="http://schemas.microsoft.com/office/drawing/2014/main" id="{423AB793-A278-DA40-8582-5EFEEF3202E1}"/>
              </a:ext>
            </a:extLst>
          </p:cNvPr>
          <p:cNvPicPr>
            <a:picLocks noChangeAspect="1"/>
          </p:cNvPicPr>
          <p:nvPr/>
        </p:nvPicPr>
        <p:blipFill>
          <a:blip r:embed="rId3"/>
          <a:stretch>
            <a:fillRect/>
          </a:stretch>
        </p:blipFill>
        <p:spPr>
          <a:xfrm>
            <a:off x="457200" y="274638"/>
            <a:ext cx="2602523" cy="1951892"/>
          </a:xfrm>
          <a:prstGeom prst="rect">
            <a:avLst/>
          </a:prstGeom>
        </p:spPr>
      </p:pic>
    </p:spTree>
    <p:extLst>
      <p:ext uri="{BB962C8B-B14F-4D97-AF65-F5344CB8AC3E}">
        <p14:creationId xmlns:p14="http://schemas.microsoft.com/office/powerpoint/2010/main" val="1303739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F5E1-350A-1440-AC2A-F4BB027B1185}"/>
              </a:ext>
            </a:extLst>
          </p:cNvPr>
          <p:cNvSpPr>
            <a:spLocks noGrp="1"/>
          </p:cNvSpPr>
          <p:nvPr>
            <p:ph type="title"/>
          </p:nvPr>
        </p:nvSpPr>
        <p:spPr>
          <a:xfrm>
            <a:off x="1758461" y="424108"/>
            <a:ext cx="8229600" cy="1143000"/>
          </a:xfrm>
        </p:spPr>
        <p:txBody>
          <a:bodyPr/>
          <a:lstStyle/>
          <a:p>
            <a:r>
              <a:rPr lang="en-US" b="1" dirty="0"/>
              <a:t>Student reflection</a:t>
            </a:r>
          </a:p>
        </p:txBody>
      </p:sp>
      <p:sp>
        <p:nvSpPr>
          <p:cNvPr id="3" name="Text Placeholder 2">
            <a:extLst>
              <a:ext uri="{FF2B5EF4-FFF2-40B4-BE49-F238E27FC236}">
                <a16:creationId xmlns:a16="http://schemas.microsoft.com/office/drawing/2014/main" id="{C1EA87A6-C25F-A648-BC76-68C2B21CFADB}"/>
              </a:ext>
            </a:extLst>
          </p:cNvPr>
          <p:cNvSpPr>
            <a:spLocks noGrp="1"/>
          </p:cNvSpPr>
          <p:nvPr>
            <p:ph type="body" idx="1"/>
          </p:nvPr>
        </p:nvSpPr>
        <p:spPr>
          <a:xfrm>
            <a:off x="457200" y="2604600"/>
            <a:ext cx="8229600" cy="4525963"/>
          </a:xfrm>
        </p:spPr>
        <p:txBody>
          <a:bodyPr/>
          <a:lstStyle/>
          <a:p>
            <a:pPr marL="25400" indent="0">
              <a:buNone/>
            </a:pPr>
            <a:r>
              <a:rPr lang="en-US" sz="2800" dirty="0">
                <a:solidFill>
                  <a:schemeClr val="tx1"/>
                </a:solidFill>
              </a:rPr>
              <a:t>You could ask students to reflect on their own learning process: </a:t>
            </a:r>
          </a:p>
          <a:p>
            <a:pPr marL="25400" indent="0">
              <a:buNone/>
            </a:pPr>
            <a:endParaRPr lang="en-US" sz="2800" dirty="0">
              <a:solidFill>
                <a:schemeClr val="tx1"/>
              </a:solidFill>
            </a:endParaRPr>
          </a:p>
          <a:p>
            <a:r>
              <a:rPr lang="en-US" sz="2800" dirty="0">
                <a:solidFill>
                  <a:schemeClr val="tx1"/>
                </a:solidFill>
              </a:rPr>
              <a:t>How well did they work together? </a:t>
            </a:r>
          </a:p>
          <a:p>
            <a:r>
              <a:rPr lang="en-US" sz="2800" dirty="0">
                <a:solidFill>
                  <a:schemeClr val="tx1"/>
                </a:solidFill>
              </a:rPr>
              <a:t>Did everyone participate and does everyone understand? If not, how can we help?</a:t>
            </a:r>
          </a:p>
          <a:p>
            <a:r>
              <a:rPr lang="en-US" sz="2800" dirty="0"/>
              <a:t>Did hearing others’ viewpoints actually change their minds or help them to learn something new? </a:t>
            </a:r>
          </a:p>
          <a:p>
            <a:endParaRPr lang="en-US" dirty="0"/>
          </a:p>
        </p:txBody>
      </p:sp>
      <p:pic>
        <p:nvPicPr>
          <p:cNvPr id="5" name="Picture 4" descr="A group of people sitting at a table&#10;&#10;Description automatically generated">
            <a:extLst>
              <a:ext uri="{FF2B5EF4-FFF2-40B4-BE49-F238E27FC236}">
                <a16:creationId xmlns:a16="http://schemas.microsoft.com/office/drawing/2014/main" id="{423AB793-A278-DA40-8582-5EFEEF3202E1}"/>
              </a:ext>
            </a:extLst>
          </p:cNvPr>
          <p:cNvPicPr>
            <a:picLocks noChangeAspect="1"/>
          </p:cNvPicPr>
          <p:nvPr/>
        </p:nvPicPr>
        <p:blipFill>
          <a:blip r:embed="rId3"/>
          <a:stretch>
            <a:fillRect/>
          </a:stretch>
        </p:blipFill>
        <p:spPr>
          <a:xfrm>
            <a:off x="457200" y="274638"/>
            <a:ext cx="2602523" cy="1951892"/>
          </a:xfrm>
          <a:prstGeom prst="rect">
            <a:avLst/>
          </a:prstGeom>
        </p:spPr>
      </p:pic>
    </p:spTree>
    <p:extLst>
      <p:ext uri="{BB962C8B-B14F-4D97-AF65-F5344CB8AC3E}">
        <p14:creationId xmlns:p14="http://schemas.microsoft.com/office/powerpoint/2010/main" val="2165620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412900" y="6381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0" i="0" u="none" strike="noStrike" cap="none" dirty="0">
                <a:solidFill>
                  <a:schemeClr val="dk1"/>
                </a:solidFill>
                <a:latin typeface="Calibri"/>
                <a:ea typeface="Calibri"/>
                <a:cs typeface="Calibri"/>
                <a:sym typeface="Calibri"/>
              </a:rPr>
              <a:t>Skupinové hodnotiace stupnice</a:t>
            </a:r>
            <a:endParaRPr sz="3600" b="0" i="0" u="none" strike="noStrike" cap="none" dirty="0">
              <a:solidFill>
                <a:schemeClr val="dk1"/>
              </a:solidFill>
              <a:latin typeface="Calibri"/>
              <a:ea typeface="Calibri"/>
              <a:cs typeface="Calibri"/>
              <a:sym typeface="Calibri"/>
            </a:endParaRPr>
          </a:p>
        </p:txBody>
      </p:sp>
      <p:graphicFrame>
        <p:nvGraphicFramePr>
          <p:cNvPr id="147" name="Google Shape;147;p19"/>
          <p:cNvGraphicFramePr/>
          <p:nvPr/>
        </p:nvGraphicFramePr>
        <p:xfrm>
          <a:off x="412900" y="1962288"/>
          <a:ext cx="8273899" cy="5274463"/>
        </p:xfrm>
        <a:graphic>
          <a:graphicData uri="http://schemas.openxmlformats.org/drawingml/2006/table">
            <a:tbl>
              <a:tblPr>
                <a:noFill/>
                <a:tableStyleId>{2F79E66D-EB0D-4CB9-9149-71BD330B14D8}</a:tableStyleId>
              </a:tblPr>
              <a:tblGrid>
                <a:gridCol w="7321400">
                  <a:extLst>
                    <a:ext uri="{9D8B030D-6E8A-4147-A177-3AD203B41FA5}">
                      <a16:colId xmlns:a16="http://schemas.microsoft.com/office/drawing/2014/main" val="20000"/>
                    </a:ext>
                  </a:extLst>
                </a:gridCol>
                <a:gridCol w="952499">
                  <a:extLst>
                    <a:ext uri="{9D8B030D-6E8A-4147-A177-3AD203B41FA5}">
                      <a16:colId xmlns:a16="http://schemas.microsoft.com/office/drawing/2014/main" val="20001"/>
                    </a:ext>
                  </a:extLst>
                </a:gridCol>
              </a:tblGrid>
              <a:tr h="380826">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Kritériá</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Hodnotenie</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G1 - Zúčastnili sa všetci členovia skupiny</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G2 - Pracovali sme ako jedna skupina a nerozdelili sme sa</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G3 - Väčšina alebo všetky naše rozhovory sa týkali úlohy, ktorú sme plnili</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G4 - Podelili sme sa o vlastné nápady a nadviazali sme na nápady ostatných</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92579">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G5 - Pozorne sme počúvali, keď hovorili ostatní, a zapamätali sme si, čo hovorili.</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G6 - Bavila nás spoločná práca v skupine</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G7 - Keď sme predložili návrhy alebo sme súhlasili/nesúhlasili s ostatnými, uviedli sme dôvody</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G8 - Vzájomne sme spochybňovali alebo komentovali svoje nápady úctivým a konštruktívnym spôsobom</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G9 - V prípade nezhody sme sa snažili dosiahnuť konsenzus alebo kompromis</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G10 - Naše diskusie a nezhody nám pomohli učiť sa jeden od druhého </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dirty="0">
                          <a:latin typeface="Calibri"/>
                          <a:ea typeface="Calibri"/>
                          <a:cs typeface="Calibri"/>
                          <a:sym typeface="Calibri"/>
                        </a:rPr>
                        <a:t> </a:t>
                      </a:r>
                      <a:endParaRPr sz="11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148" name="Google Shape;148;p19"/>
          <p:cNvSpPr txBox="1"/>
          <p:nvPr/>
        </p:nvSpPr>
        <p:spPr>
          <a:xfrm>
            <a:off x="501500" y="1007238"/>
            <a:ext cx="8229600" cy="82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Sebahodnotenie vám pomôže zamyslieť sa nad prácou v skupine. Každé z nižšie uvedených tvrdení označte číslom v rámčeku vedľa neho. Každý v skupine by mal vyplniť svoj vlastný hárok. Ak si myslíte, že tvrdenie je: Nie je pravdivé - napíšte "1", čiastočne pravdivé - napíšte "2", veľmi pravdivé - napíšte "3".</a:t>
            </a:r>
            <a:endParaRPr sz="1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412900" y="6381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0" i="0" u="none" strike="noStrike" cap="none" dirty="0">
                <a:solidFill>
                  <a:schemeClr val="dk1"/>
                </a:solidFill>
                <a:latin typeface="Calibri"/>
                <a:ea typeface="Calibri"/>
                <a:cs typeface="Calibri"/>
                <a:sym typeface="Calibri"/>
              </a:rPr>
              <a:t>Group rating scales</a:t>
            </a:r>
            <a:endParaRPr sz="3600" b="0" i="0" u="none" strike="noStrike" cap="none" dirty="0">
              <a:solidFill>
                <a:schemeClr val="dk1"/>
              </a:solidFill>
              <a:latin typeface="Calibri"/>
              <a:ea typeface="Calibri"/>
              <a:cs typeface="Calibri"/>
              <a:sym typeface="Calibri"/>
            </a:endParaRPr>
          </a:p>
        </p:txBody>
      </p:sp>
      <p:graphicFrame>
        <p:nvGraphicFramePr>
          <p:cNvPr id="147" name="Google Shape;147;p19"/>
          <p:cNvGraphicFramePr/>
          <p:nvPr>
            <p:extLst>
              <p:ext uri="{D42A27DB-BD31-4B8C-83A1-F6EECF244321}">
                <p14:modId xmlns:p14="http://schemas.microsoft.com/office/powerpoint/2010/main" val="1380101940"/>
              </p:ext>
            </p:extLst>
          </p:nvPr>
        </p:nvGraphicFramePr>
        <p:xfrm>
          <a:off x="412900" y="1962288"/>
          <a:ext cx="8273899" cy="4895712"/>
        </p:xfrm>
        <a:graphic>
          <a:graphicData uri="http://schemas.openxmlformats.org/drawingml/2006/table">
            <a:tbl>
              <a:tblPr>
                <a:noFill/>
                <a:tableStyleId>{2F79E66D-EB0D-4CB9-9149-71BD330B14D8}</a:tableStyleId>
              </a:tblPr>
              <a:tblGrid>
                <a:gridCol w="7321400">
                  <a:extLst>
                    <a:ext uri="{9D8B030D-6E8A-4147-A177-3AD203B41FA5}">
                      <a16:colId xmlns:a16="http://schemas.microsoft.com/office/drawing/2014/main" val="20000"/>
                    </a:ext>
                  </a:extLst>
                </a:gridCol>
                <a:gridCol w="952499">
                  <a:extLst>
                    <a:ext uri="{9D8B030D-6E8A-4147-A177-3AD203B41FA5}">
                      <a16:colId xmlns:a16="http://schemas.microsoft.com/office/drawing/2014/main" val="20001"/>
                    </a:ext>
                  </a:extLst>
                </a:gridCol>
              </a:tblGrid>
              <a:tr h="380826">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Criteria</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Rating</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G1 –  Everyone in the group participated</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G2 –  We worked as a single group and didn’t split up</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G3 –  Most or all of our talk was about the task we were doing</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G4 -  We shared our own ideas and built on each other's</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92579">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G5 - We listened carefully when others were speaking and took on board what they were saying</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G6 – We enjoyed working together in a group</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G7 – When we made suggestions or agreed/disagreed with others, we gave reasons</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G8 – We challenged or commented each other’s ideas in a respectful and constructive way</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a:latin typeface="Calibri"/>
                          <a:ea typeface="Calibri"/>
                          <a:cs typeface="Calibri"/>
                          <a:sym typeface="Calibri"/>
                        </a:rPr>
                        <a:t>G9 – We tried to reach consensus or compromise if there was disagreement</a:t>
                      </a:r>
                      <a:endParaRPr sz="14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a:latin typeface="Calibri"/>
                          <a:ea typeface="Calibri"/>
                          <a:cs typeface="Calibri"/>
                          <a:sym typeface="Calibri"/>
                        </a:rPr>
                        <a:t> </a:t>
                      </a:r>
                      <a:endParaRPr sz="1100" b="1" u="none" strike="noStrike" cap="none">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46923">
                <a:tc>
                  <a:txBody>
                    <a:bodyPr/>
                    <a:lstStyle/>
                    <a:p>
                      <a:pPr marL="63500" marR="0" lvl="0" indent="0" algn="l" rtl="0">
                        <a:lnSpc>
                          <a:spcPct val="115000"/>
                        </a:lnSpc>
                        <a:spcBef>
                          <a:spcPts val="0"/>
                        </a:spcBef>
                        <a:spcAft>
                          <a:spcPts val="0"/>
                        </a:spcAft>
                        <a:buClr>
                          <a:srgbClr val="000000"/>
                        </a:buClr>
                        <a:buSzPts val="1100"/>
                        <a:buFont typeface="Arial"/>
                        <a:buNone/>
                      </a:pPr>
                      <a:r>
                        <a:rPr lang="en-US" sz="1400" b="1" u="none" strike="noStrike" cap="none" dirty="0">
                          <a:latin typeface="Calibri"/>
                          <a:ea typeface="Calibri"/>
                          <a:cs typeface="Calibri"/>
                          <a:sym typeface="Calibri"/>
                        </a:rPr>
                        <a:t>G10 – Our discussions and disagreements helped us learn from each other </a:t>
                      </a:r>
                      <a:endParaRPr sz="14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63500" marR="0" lvl="0" indent="0" algn="l" rtl="0">
                        <a:lnSpc>
                          <a:spcPct val="115000"/>
                        </a:lnSpc>
                        <a:spcBef>
                          <a:spcPts val="0"/>
                        </a:spcBef>
                        <a:spcAft>
                          <a:spcPts val="0"/>
                        </a:spcAft>
                        <a:buClr>
                          <a:srgbClr val="000000"/>
                        </a:buClr>
                        <a:buSzPts val="1100"/>
                        <a:buFont typeface="Arial"/>
                        <a:buNone/>
                      </a:pPr>
                      <a:r>
                        <a:rPr lang="en-US" sz="1100" b="1" u="none" strike="noStrike" cap="none" dirty="0">
                          <a:latin typeface="Calibri"/>
                          <a:ea typeface="Calibri"/>
                          <a:cs typeface="Calibri"/>
                          <a:sym typeface="Calibri"/>
                        </a:rPr>
                        <a:t> </a:t>
                      </a:r>
                      <a:endParaRPr sz="1100" b="1" u="none" strike="noStrike" cap="none"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148" name="Google Shape;148;p19"/>
          <p:cNvSpPr txBox="1"/>
          <p:nvPr/>
        </p:nvSpPr>
        <p:spPr>
          <a:xfrm>
            <a:off x="501500" y="1007238"/>
            <a:ext cx="8229600" cy="82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A self-assessment helps you to think about your group work. For each of the statements below, put a number in the box next to it. Everyone in the group should fill in their own sheet. If you think the statement is: Not true – write ‘1’, Partly true – write ‘2’, Very true – write ‘3’</a:t>
            </a:r>
            <a:endParaRPr sz="1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28A6-7642-1A4B-B0BF-D798DF73DFB6}"/>
              </a:ext>
            </a:extLst>
          </p:cNvPr>
          <p:cNvSpPr>
            <a:spLocks noGrp="1"/>
          </p:cNvSpPr>
          <p:nvPr>
            <p:ph type="title"/>
          </p:nvPr>
        </p:nvSpPr>
        <p:spPr>
          <a:xfrm>
            <a:off x="457200" y="307889"/>
            <a:ext cx="8229600" cy="1143000"/>
          </a:xfrm>
        </p:spPr>
        <p:txBody>
          <a:bodyPr/>
          <a:lstStyle/>
          <a:p>
            <a:r>
              <a:rPr lang="en-US" sz="2800" dirty="0">
                <a:solidFill>
                  <a:srgbClr val="FF0000"/>
                </a:solidFill>
              </a:rPr>
              <a:t>Zhrnutie najlepších tipov pre kvalitnú skupinovú prácu 1: Kultúra triedy a úlohy pre produktívny dialóg</a:t>
            </a:r>
          </a:p>
        </p:txBody>
      </p:sp>
      <p:sp>
        <p:nvSpPr>
          <p:cNvPr id="3" name="Text Placeholder 2">
            <a:extLst>
              <a:ext uri="{FF2B5EF4-FFF2-40B4-BE49-F238E27FC236}">
                <a16:creationId xmlns:a16="http://schemas.microsoft.com/office/drawing/2014/main" id="{F9542EF1-53F6-EC46-8481-0C678A16D64B}"/>
              </a:ext>
            </a:extLst>
          </p:cNvPr>
          <p:cNvSpPr>
            <a:spLocks noGrp="1"/>
          </p:cNvSpPr>
          <p:nvPr>
            <p:ph type="body" idx="1"/>
          </p:nvPr>
        </p:nvSpPr>
        <p:spPr>
          <a:xfrm>
            <a:off x="457200" y="1540060"/>
            <a:ext cx="8229600" cy="4525963"/>
          </a:xfrm>
        </p:spPr>
        <p:txBody>
          <a:bodyPr/>
          <a:lstStyle/>
          <a:p>
            <a:pPr>
              <a:spcAft>
                <a:spcPts val="500"/>
              </a:spcAft>
            </a:pPr>
            <a:r>
              <a:rPr lang="en-US" sz="2200" dirty="0"/>
              <a:t>Stanovenie a posilnenie </a:t>
            </a:r>
            <a:r>
              <a:rPr lang="en-US" sz="2200" dirty="0">
                <a:solidFill>
                  <a:srgbClr val="0432FF"/>
                </a:solidFill>
              </a:rPr>
              <a:t>základných pravidiel / usmernení pre diskusiu</a:t>
            </a:r>
          </a:p>
          <a:p>
            <a:pPr>
              <a:spcAft>
                <a:spcPts val="500"/>
              </a:spcAft>
            </a:pPr>
            <a:r>
              <a:rPr lang="en-US" sz="2200" dirty="0"/>
              <a:t>Podporovať </a:t>
            </a:r>
            <a:r>
              <a:rPr lang="en-US" sz="2200" dirty="0">
                <a:solidFill>
                  <a:srgbClr val="0432FF"/>
                </a:solidFill>
              </a:rPr>
              <a:t>riskovanie </a:t>
            </a:r>
            <a:r>
              <a:rPr lang="en-US" sz="2200" dirty="0"/>
              <a:t>a učenie sa na základe pokusov a omylov</a:t>
            </a:r>
          </a:p>
          <a:p>
            <a:pPr>
              <a:spcAft>
                <a:spcPts val="500"/>
              </a:spcAft>
            </a:pPr>
            <a:r>
              <a:rPr lang="en-US" sz="2200" dirty="0"/>
              <a:t>Kultivujte kultúru </a:t>
            </a:r>
            <a:r>
              <a:rPr lang="en-US" sz="2200" dirty="0">
                <a:solidFill>
                  <a:srgbClr val="0432FF"/>
                </a:solidFill>
              </a:rPr>
              <a:t>kritického, ale rešpektujúceho </a:t>
            </a:r>
            <a:r>
              <a:rPr lang="en-US" sz="2200" dirty="0"/>
              <a:t>spochybňovania, kladenia otázok, porovnávania a hodnotenia zo strany študentov (a sami to modelujte).</a:t>
            </a:r>
          </a:p>
          <a:p>
            <a:pPr>
              <a:spcAft>
                <a:spcPts val="500"/>
              </a:spcAft>
            </a:pPr>
            <a:r>
              <a:rPr lang="en-US" sz="2200" dirty="0"/>
              <a:t>Vymyslieť </a:t>
            </a:r>
            <a:r>
              <a:rPr lang="en-US" sz="2200" dirty="0">
                <a:solidFill>
                  <a:srgbClr val="0432FF"/>
                </a:solidFill>
              </a:rPr>
              <a:t>otvorené skupinové úlohy </a:t>
            </a:r>
            <a:r>
              <a:rPr lang="en-US" sz="2200" dirty="0"/>
              <a:t>podporujúce dialóg, skúmanie, spoluprácu a kooperáciu </a:t>
            </a:r>
            <a:r>
              <a:rPr lang="en-US" sz="2200" dirty="0">
                <a:solidFill>
                  <a:srgbClr val="0432FF"/>
                </a:solidFill>
              </a:rPr>
              <a:t>na dosiahnutie spoločného cieľa</a:t>
            </a:r>
            <a:r>
              <a:rPr lang="en-US" sz="2200" dirty="0"/>
              <a:t>.</a:t>
            </a:r>
          </a:p>
          <a:p>
            <a:pPr>
              <a:spcAft>
                <a:spcPts val="500"/>
              </a:spcAft>
            </a:pPr>
            <a:r>
              <a:rPr lang="en-US" sz="2200" dirty="0">
                <a:solidFill>
                  <a:schemeClr val="tx1"/>
                </a:solidFill>
              </a:rPr>
              <a:t>Úlohy môžu zahŕňať </a:t>
            </a:r>
            <a:r>
              <a:rPr lang="en-US" sz="2200" dirty="0">
                <a:solidFill>
                  <a:srgbClr val="0432FF"/>
                </a:solidFill>
              </a:rPr>
              <a:t>zdôvodňovanie a skúmanie rozdielov </a:t>
            </a:r>
            <a:r>
              <a:rPr lang="en-US" sz="2200" dirty="0">
                <a:solidFill>
                  <a:schemeClr val="tx1"/>
                </a:solidFill>
              </a:rPr>
              <a:t>pomocou </a:t>
            </a:r>
            <a:r>
              <a:rPr lang="en-US" sz="2400" dirty="0">
                <a:solidFill>
                  <a:schemeClr val="tx1"/>
                </a:solidFill>
              </a:rPr>
              <a:t>techník, ako sú </a:t>
            </a:r>
            <a:r>
              <a:rPr lang="en-US" sz="2400" dirty="0">
                <a:solidFill>
                  <a:srgbClr val="0432FF"/>
                </a:solidFill>
              </a:rPr>
              <a:t>hovoriace </a:t>
            </a:r>
            <a:r>
              <a:rPr lang="en-US" sz="2400" dirty="0">
                <a:solidFill>
                  <a:schemeClr val="tx1"/>
                </a:solidFill>
              </a:rPr>
              <a:t>body </a:t>
            </a:r>
          </a:p>
          <a:p>
            <a:r>
              <a:rPr lang="en-US" sz="2400" dirty="0">
                <a:solidFill>
                  <a:schemeClr val="tx1"/>
                </a:solidFill>
              </a:rPr>
              <a:t>Aktivity môžu zahŕňať </a:t>
            </a:r>
            <a:r>
              <a:rPr lang="en-US" sz="2400" dirty="0">
                <a:solidFill>
                  <a:srgbClr val="0432FF"/>
                </a:solidFill>
              </a:rPr>
              <a:t>vytvorenie spoločného artefaktu</a:t>
            </a:r>
            <a:endParaRPr lang="en-US" sz="2400" dirty="0">
              <a:solidFill>
                <a:schemeClr val="tx1"/>
              </a:solidFill>
            </a:endParaRPr>
          </a:p>
          <a:p>
            <a:endParaRPr lang="en-US" sz="2200" dirty="0"/>
          </a:p>
          <a:p>
            <a:pPr marL="25400" indent="0">
              <a:buNone/>
            </a:pPr>
            <a:endParaRPr lang="en-US" sz="2400" dirty="0"/>
          </a:p>
        </p:txBody>
      </p:sp>
    </p:spTree>
    <p:extLst>
      <p:ext uri="{BB962C8B-B14F-4D97-AF65-F5344CB8AC3E}">
        <p14:creationId xmlns:p14="http://schemas.microsoft.com/office/powerpoint/2010/main" val="1959694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28A6-7642-1A4B-B0BF-D798DF73DFB6}"/>
              </a:ext>
            </a:extLst>
          </p:cNvPr>
          <p:cNvSpPr>
            <a:spLocks noGrp="1"/>
          </p:cNvSpPr>
          <p:nvPr>
            <p:ph type="title"/>
          </p:nvPr>
        </p:nvSpPr>
        <p:spPr>
          <a:xfrm>
            <a:off x="457200" y="307889"/>
            <a:ext cx="8229600" cy="1143000"/>
          </a:xfrm>
        </p:spPr>
        <p:txBody>
          <a:bodyPr/>
          <a:lstStyle/>
          <a:p>
            <a:r>
              <a:rPr lang="en-US" sz="2800" dirty="0">
                <a:solidFill>
                  <a:srgbClr val="FF0000"/>
                </a:solidFill>
              </a:rPr>
              <a:t>Summary of top tips for quality groupwork 1: Classroom culture &amp; tasks for productive dialogue</a:t>
            </a:r>
          </a:p>
        </p:txBody>
      </p:sp>
      <p:sp>
        <p:nvSpPr>
          <p:cNvPr id="3" name="Text Placeholder 2">
            <a:extLst>
              <a:ext uri="{FF2B5EF4-FFF2-40B4-BE49-F238E27FC236}">
                <a16:creationId xmlns:a16="http://schemas.microsoft.com/office/drawing/2014/main" id="{F9542EF1-53F6-EC46-8481-0C678A16D64B}"/>
              </a:ext>
            </a:extLst>
          </p:cNvPr>
          <p:cNvSpPr>
            <a:spLocks noGrp="1"/>
          </p:cNvSpPr>
          <p:nvPr>
            <p:ph type="body" idx="1"/>
          </p:nvPr>
        </p:nvSpPr>
        <p:spPr>
          <a:xfrm>
            <a:off x="457200" y="2024148"/>
            <a:ext cx="8229600" cy="4525963"/>
          </a:xfrm>
        </p:spPr>
        <p:txBody>
          <a:bodyPr/>
          <a:lstStyle/>
          <a:p>
            <a:r>
              <a:rPr lang="en-US" sz="2400" dirty="0"/>
              <a:t>Construct and reinforce </a:t>
            </a:r>
            <a:r>
              <a:rPr lang="en-US" sz="2400" dirty="0">
                <a:solidFill>
                  <a:srgbClr val="0432FF"/>
                </a:solidFill>
              </a:rPr>
              <a:t>ground rules / discussion guidelines</a:t>
            </a:r>
          </a:p>
          <a:p>
            <a:r>
              <a:rPr lang="en-US" sz="2400" dirty="0"/>
              <a:t>Encourage </a:t>
            </a:r>
            <a:r>
              <a:rPr lang="en-US" sz="2400" dirty="0">
                <a:solidFill>
                  <a:srgbClr val="0432FF"/>
                </a:solidFill>
              </a:rPr>
              <a:t>risk taki</a:t>
            </a:r>
            <a:r>
              <a:rPr lang="en-US" sz="2400" dirty="0"/>
              <a:t>ng and learning from trial and error</a:t>
            </a:r>
          </a:p>
          <a:p>
            <a:r>
              <a:rPr lang="en-US" sz="2400" dirty="0"/>
              <a:t>Cultivate a culture of </a:t>
            </a:r>
            <a:r>
              <a:rPr lang="en-US" sz="2400" dirty="0">
                <a:solidFill>
                  <a:srgbClr val="0432FF"/>
                </a:solidFill>
              </a:rPr>
              <a:t>critical but respectful challenge</a:t>
            </a:r>
            <a:r>
              <a:rPr lang="en-US" sz="2400" dirty="0"/>
              <a:t>, questioning, comparison and evaluation by students (and model it yourself)</a:t>
            </a:r>
          </a:p>
          <a:p>
            <a:r>
              <a:rPr lang="en-US" sz="2400" dirty="0"/>
              <a:t>Devise </a:t>
            </a:r>
            <a:r>
              <a:rPr lang="en-US" sz="2400" dirty="0">
                <a:solidFill>
                  <a:srgbClr val="0432FF"/>
                </a:solidFill>
              </a:rPr>
              <a:t>open-ended group tasks </a:t>
            </a:r>
            <a:r>
              <a:rPr lang="en-US" sz="2400" dirty="0"/>
              <a:t>supportive of dialogue, inquiry, cooperation and collaboration towards a </a:t>
            </a:r>
            <a:r>
              <a:rPr lang="en-US" sz="2400" dirty="0">
                <a:solidFill>
                  <a:srgbClr val="0432FF"/>
                </a:solidFill>
              </a:rPr>
              <a:t>shared goal</a:t>
            </a:r>
          </a:p>
          <a:p>
            <a:r>
              <a:rPr lang="en-US" sz="2400" dirty="0">
                <a:solidFill>
                  <a:schemeClr val="tx1"/>
                </a:solidFill>
              </a:rPr>
              <a:t>Tasks can involve </a:t>
            </a:r>
            <a:r>
              <a:rPr lang="en-US" sz="2400" dirty="0">
                <a:solidFill>
                  <a:srgbClr val="0432FF"/>
                </a:solidFill>
              </a:rPr>
              <a:t>reasoning and exploring difference</a:t>
            </a:r>
            <a:r>
              <a:rPr lang="en-US" sz="2400" i="1" dirty="0">
                <a:solidFill>
                  <a:srgbClr val="0432FF"/>
                </a:solidFill>
              </a:rPr>
              <a:t> </a:t>
            </a:r>
            <a:r>
              <a:rPr lang="en-US" sz="2400" dirty="0">
                <a:solidFill>
                  <a:schemeClr val="tx1"/>
                </a:solidFill>
              </a:rPr>
              <a:t>using techniques like </a:t>
            </a:r>
            <a:r>
              <a:rPr lang="en-US" sz="2400" dirty="0">
                <a:solidFill>
                  <a:srgbClr val="0432FF"/>
                </a:solidFill>
              </a:rPr>
              <a:t>talking point</a:t>
            </a:r>
            <a:r>
              <a:rPr lang="en-US" sz="2400" dirty="0">
                <a:solidFill>
                  <a:schemeClr val="tx1"/>
                </a:solidFill>
              </a:rPr>
              <a:t>s </a:t>
            </a:r>
          </a:p>
          <a:p>
            <a:r>
              <a:rPr lang="en-US" sz="2400" dirty="0">
                <a:solidFill>
                  <a:schemeClr val="tx1"/>
                </a:solidFill>
              </a:rPr>
              <a:t>Activities can involve </a:t>
            </a:r>
            <a:r>
              <a:rPr lang="en-US" sz="2400" dirty="0">
                <a:solidFill>
                  <a:srgbClr val="0432FF"/>
                </a:solidFill>
              </a:rPr>
              <a:t>constructing a joint artefact</a:t>
            </a:r>
            <a:endParaRPr lang="en-US" sz="2400" dirty="0">
              <a:solidFill>
                <a:schemeClr val="tx1"/>
              </a:solidFill>
            </a:endParaRPr>
          </a:p>
          <a:p>
            <a:endParaRPr lang="en-US" sz="2200" dirty="0"/>
          </a:p>
          <a:p>
            <a:pPr marL="25400" indent="0">
              <a:buNone/>
            </a:pPr>
            <a:endParaRPr lang="en-US" sz="2400" dirty="0"/>
          </a:p>
        </p:txBody>
      </p:sp>
    </p:spTree>
    <p:extLst>
      <p:ext uri="{BB962C8B-B14F-4D97-AF65-F5344CB8AC3E}">
        <p14:creationId xmlns:p14="http://schemas.microsoft.com/office/powerpoint/2010/main" val="286371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331694" y="405972"/>
            <a:ext cx="4907056" cy="1143000"/>
          </a:xfrm>
          <a:prstGeom prst="rect">
            <a:avLst/>
          </a:prstGeom>
          <a:no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Clr>
                <a:schemeClr val="dk1"/>
              </a:buClr>
              <a:buSzPts val="1100"/>
              <a:buFont typeface="Arial"/>
              <a:buNone/>
            </a:pPr>
            <a:r>
              <a:rPr lang="en-US" sz="3600" b="1" dirty="0">
                <a:solidFill>
                  <a:srgbClr val="000000"/>
                </a:solidFill>
              </a:rPr>
              <a:t>What is the value of group work?</a:t>
            </a:r>
            <a:endParaRPr lang="en-US" sz="2400" dirty="0"/>
          </a:p>
        </p:txBody>
      </p:sp>
      <p:sp>
        <p:nvSpPr>
          <p:cNvPr id="90" name="Google Shape;90;p12"/>
          <p:cNvSpPr txBox="1">
            <a:spLocks noGrp="1"/>
          </p:cNvSpPr>
          <p:nvPr>
            <p:ph type="body" idx="1"/>
          </p:nvPr>
        </p:nvSpPr>
        <p:spPr>
          <a:xfrm>
            <a:off x="582706" y="2004762"/>
            <a:ext cx="8229600" cy="548564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2200" b="1" dirty="0">
              <a:solidFill>
                <a:srgbClr val="000000"/>
              </a:solidFill>
            </a:endParaRPr>
          </a:p>
          <a:p>
            <a:pPr marL="0" lvl="0" indent="0" algn="l" rtl="0">
              <a:lnSpc>
                <a:spcPct val="115000"/>
              </a:lnSpc>
              <a:spcBef>
                <a:spcPts val="0"/>
              </a:spcBef>
              <a:spcAft>
                <a:spcPts val="0"/>
              </a:spcAft>
              <a:buClr>
                <a:schemeClr val="dk1"/>
              </a:buClr>
              <a:buSzPts val="1100"/>
              <a:buFont typeface="Arial"/>
              <a:buNone/>
            </a:pPr>
            <a:endParaRPr sz="2200" b="1" dirty="0">
              <a:solidFill>
                <a:srgbClr val="000000"/>
              </a:solidFill>
            </a:endParaRPr>
          </a:p>
          <a:p>
            <a:pPr indent="-311150">
              <a:lnSpc>
                <a:spcPct val="90000"/>
              </a:lnSpc>
              <a:spcBef>
                <a:spcPts val="0"/>
              </a:spcBef>
              <a:buClr>
                <a:srgbClr val="000000"/>
              </a:buClr>
              <a:buSzPts val="2200"/>
            </a:pPr>
            <a:r>
              <a:rPr lang="en-US" sz="2400" dirty="0">
                <a:solidFill>
                  <a:srgbClr val="FF0000"/>
                </a:solidFill>
              </a:rPr>
              <a:t>High quality group work is </a:t>
            </a:r>
            <a:r>
              <a:rPr lang="en-US" sz="2400" i="1" dirty="0">
                <a:solidFill>
                  <a:srgbClr val="FF0000"/>
                </a:solidFill>
              </a:rPr>
              <a:t>strongly</a:t>
            </a:r>
            <a:r>
              <a:rPr lang="en-US" sz="2400" dirty="0">
                <a:solidFill>
                  <a:srgbClr val="FF0000"/>
                </a:solidFill>
              </a:rPr>
              <a:t> linked with learning gains – even more so than high quality whole class dialogue</a:t>
            </a:r>
          </a:p>
          <a:p>
            <a:pPr marL="457200" lvl="0" indent="-311150" algn="l" rtl="0">
              <a:lnSpc>
                <a:spcPct val="90000"/>
              </a:lnSpc>
              <a:spcBef>
                <a:spcPts val="0"/>
              </a:spcBef>
              <a:spcAft>
                <a:spcPts val="0"/>
              </a:spcAft>
              <a:buClr>
                <a:srgbClr val="000000"/>
              </a:buClr>
              <a:buSzPts val="2200"/>
              <a:buChar char="•"/>
            </a:pPr>
            <a:endParaRPr lang="en-US" sz="2400" dirty="0">
              <a:solidFill>
                <a:srgbClr val="000000"/>
              </a:solidFill>
            </a:endParaRPr>
          </a:p>
          <a:p>
            <a:pPr indent="-311150">
              <a:lnSpc>
                <a:spcPct val="90000"/>
              </a:lnSpc>
              <a:spcBef>
                <a:spcPts val="0"/>
              </a:spcBef>
              <a:spcAft>
                <a:spcPts val="1400"/>
              </a:spcAft>
              <a:buClr>
                <a:srgbClr val="000000"/>
              </a:buClr>
              <a:buSzPts val="2200"/>
            </a:pPr>
            <a:r>
              <a:rPr lang="en-US" sz="2400" dirty="0">
                <a:solidFill>
                  <a:srgbClr val="000000"/>
                </a:solidFill>
              </a:rPr>
              <a:t>Children can learn from each other – </a:t>
            </a:r>
            <a:r>
              <a:rPr lang="en-GB" sz="2400" dirty="0"/>
              <a:t>especially when they have different views</a:t>
            </a:r>
            <a:endParaRPr lang="en-US" sz="2400" dirty="0">
              <a:solidFill>
                <a:srgbClr val="000000"/>
              </a:solidFill>
            </a:endParaRPr>
          </a:p>
          <a:p>
            <a:pPr indent="-311150">
              <a:lnSpc>
                <a:spcPct val="90000"/>
              </a:lnSpc>
              <a:spcBef>
                <a:spcPts val="0"/>
              </a:spcBef>
              <a:spcAft>
                <a:spcPts val="900"/>
              </a:spcAft>
              <a:buClr>
                <a:srgbClr val="000000"/>
              </a:buClr>
              <a:buSzPts val="2200"/>
            </a:pPr>
            <a:r>
              <a:rPr lang="en-US" sz="2400" dirty="0">
                <a:solidFill>
                  <a:srgbClr val="000000"/>
                </a:solidFill>
              </a:rPr>
              <a:t>It gives children a chance to </a:t>
            </a:r>
            <a:r>
              <a:rPr lang="en-US" sz="2400" dirty="0" err="1">
                <a:solidFill>
                  <a:srgbClr val="000000"/>
                </a:solidFill>
              </a:rPr>
              <a:t>practise</a:t>
            </a:r>
            <a:r>
              <a:rPr lang="en-US" sz="2400" dirty="0">
                <a:solidFill>
                  <a:srgbClr val="000000"/>
                </a:solidFill>
              </a:rPr>
              <a:t> using talk for learning, reasoning and problem solving without a teacher</a:t>
            </a:r>
            <a:endParaRPr sz="2400" dirty="0">
              <a:solidFill>
                <a:srgbClr val="000000"/>
              </a:solidFill>
            </a:endParaRPr>
          </a:p>
          <a:p>
            <a:pPr marL="457200" lvl="0" indent="0" algn="l" rtl="0">
              <a:lnSpc>
                <a:spcPct val="90000"/>
              </a:lnSpc>
              <a:spcBef>
                <a:spcPts val="0"/>
              </a:spcBef>
              <a:spcAft>
                <a:spcPts val="0"/>
              </a:spcAft>
              <a:buSzPts val="3200"/>
              <a:buNone/>
            </a:pPr>
            <a:endParaRPr sz="2200" dirty="0">
              <a:solidFill>
                <a:srgbClr val="000000"/>
              </a:solidFill>
            </a:endParaRPr>
          </a:p>
        </p:txBody>
      </p:sp>
      <p:pic>
        <p:nvPicPr>
          <p:cNvPr id="5" name="Google Shape;106;p14">
            <a:extLst>
              <a:ext uri="{FF2B5EF4-FFF2-40B4-BE49-F238E27FC236}">
                <a16:creationId xmlns:a16="http://schemas.microsoft.com/office/drawing/2014/main" id="{8EDB5833-3EB4-8648-88A5-B67AA03AA4E7}"/>
              </a:ext>
            </a:extLst>
          </p:cNvPr>
          <p:cNvPicPr preferRelativeResize="0"/>
          <p:nvPr/>
        </p:nvPicPr>
        <p:blipFill rotWithShape="1">
          <a:blip r:embed="rId3">
            <a:alphaModFix/>
          </a:blip>
          <a:srcRect/>
          <a:stretch/>
        </p:blipFill>
        <p:spPr>
          <a:xfrm>
            <a:off x="5734050" y="244475"/>
            <a:ext cx="3078256" cy="19688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28A6-7642-1A4B-B0BF-D798DF73DFB6}"/>
              </a:ext>
            </a:extLst>
          </p:cNvPr>
          <p:cNvSpPr>
            <a:spLocks noGrp="1"/>
          </p:cNvSpPr>
          <p:nvPr>
            <p:ph type="title"/>
          </p:nvPr>
        </p:nvSpPr>
        <p:spPr>
          <a:xfrm>
            <a:off x="457200" y="307889"/>
            <a:ext cx="8229600" cy="1143000"/>
          </a:xfrm>
        </p:spPr>
        <p:txBody>
          <a:bodyPr/>
          <a:lstStyle/>
          <a:p>
            <a:r>
              <a:rPr lang="en-US" sz="2800" dirty="0">
                <a:solidFill>
                  <a:srgbClr val="FF0000"/>
                </a:solidFill>
              </a:rPr>
              <a:t>Zhrnutie najlepších tipov pre kvalitnú skupinovú prácu 2: </a:t>
            </a:r>
            <a:br>
              <a:rPr lang="en-US" sz="2800" dirty="0">
                <a:solidFill>
                  <a:srgbClr val="FF0000"/>
                </a:solidFill>
              </a:rPr>
            </a:br>
            <a:r>
              <a:rPr lang="en-US" sz="2800" dirty="0">
                <a:solidFill>
                  <a:srgbClr val="FF0000"/>
                </a:solidFill>
              </a:rPr>
              <a:t>Zapojte študentov do aktívneho učenia</a:t>
            </a:r>
          </a:p>
        </p:txBody>
      </p:sp>
      <p:sp>
        <p:nvSpPr>
          <p:cNvPr id="3" name="Text Placeholder 2">
            <a:extLst>
              <a:ext uri="{FF2B5EF4-FFF2-40B4-BE49-F238E27FC236}">
                <a16:creationId xmlns:a16="http://schemas.microsoft.com/office/drawing/2014/main" id="{F9542EF1-53F6-EC46-8481-0C678A16D64B}"/>
              </a:ext>
            </a:extLst>
          </p:cNvPr>
          <p:cNvSpPr>
            <a:spLocks noGrp="1"/>
          </p:cNvSpPr>
          <p:nvPr>
            <p:ph type="body" idx="1"/>
          </p:nvPr>
        </p:nvSpPr>
        <p:spPr>
          <a:xfrm>
            <a:off x="457200" y="1072978"/>
            <a:ext cx="8229600" cy="5708822"/>
          </a:xfrm>
        </p:spPr>
        <p:txBody>
          <a:bodyPr/>
          <a:lstStyle/>
          <a:p>
            <a:pPr marL="25400" indent="0">
              <a:buNone/>
            </a:pPr>
            <a:endParaRPr lang="en-US" sz="2400" dirty="0"/>
          </a:p>
          <a:p>
            <a:pPr>
              <a:spcAft>
                <a:spcPts val="500"/>
              </a:spcAft>
            </a:pPr>
            <a:r>
              <a:rPr lang="en-US" sz="2400" dirty="0"/>
              <a:t>Zostavte skupiny so </a:t>
            </a:r>
            <a:r>
              <a:rPr lang="en-US" sz="2400" dirty="0">
                <a:solidFill>
                  <a:srgbClr val="0432FF"/>
                </a:solidFill>
              </a:rPr>
              <a:t>zmiešanými výsledkami a úrovňami </a:t>
            </a:r>
            <a:r>
              <a:rPr lang="en-US" sz="2200" dirty="0">
                <a:solidFill>
                  <a:srgbClr val="0432FF"/>
                </a:solidFill>
              </a:rPr>
              <a:t>zručností </a:t>
            </a:r>
            <a:r>
              <a:rPr lang="en-US" sz="2200" dirty="0"/>
              <a:t>a </a:t>
            </a:r>
            <a:r>
              <a:rPr lang="en-US" sz="2200" b="1" dirty="0">
                <a:solidFill>
                  <a:srgbClr val="0432FF"/>
                </a:solidFill>
              </a:rPr>
              <a:t>prideľte skupinám zodpovednosť za účasť a učenie sa všetkých.</a:t>
            </a:r>
          </a:p>
          <a:p>
            <a:pPr>
              <a:spcAft>
                <a:spcPts val="500"/>
              </a:spcAft>
            </a:pPr>
            <a:r>
              <a:rPr lang="en-US" sz="2200" dirty="0"/>
              <a:t>Povzbudzujte študentov, aby </a:t>
            </a:r>
            <a:r>
              <a:rPr lang="en-US" sz="2200" dirty="0">
                <a:solidFill>
                  <a:srgbClr val="0432FF"/>
                </a:solidFill>
              </a:rPr>
              <a:t>sami hodnotili svoju spoluprácu</a:t>
            </a:r>
          </a:p>
          <a:p>
            <a:pPr>
              <a:spcAft>
                <a:spcPts val="500"/>
              </a:spcAft>
            </a:pPr>
            <a:r>
              <a:rPr lang="en-US" sz="2200" dirty="0"/>
              <a:t>Požiadajte žiakov, aby sa o svoje výsledky podelili s ostatnými skupinami alebo v pléne triedy, pričom </a:t>
            </a:r>
            <a:r>
              <a:rPr lang="en-US" sz="2200" dirty="0">
                <a:solidFill>
                  <a:srgbClr val="0432FF"/>
                </a:solidFill>
              </a:rPr>
              <a:t>jasne vyjadria svoje myšlienky.</a:t>
            </a:r>
          </a:p>
          <a:p>
            <a:pPr>
              <a:spcAft>
                <a:spcPts val="500"/>
              </a:spcAft>
            </a:pPr>
            <a:r>
              <a:rPr lang="en-US" sz="2200" dirty="0">
                <a:solidFill>
                  <a:srgbClr val="0432FF"/>
                </a:solidFill>
              </a:rPr>
              <a:t>Požiadajte kolegov, aby reagovali a vyjadrili sa.</a:t>
            </a:r>
          </a:p>
          <a:p>
            <a:pPr>
              <a:spcAft>
                <a:spcPts val="500"/>
              </a:spcAft>
            </a:pPr>
            <a:r>
              <a:rPr lang="en-US" sz="2200" b="1" i="1" dirty="0">
                <a:solidFill>
                  <a:srgbClr val="0432FF"/>
                </a:solidFill>
              </a:rPr>
              <a:t>Po skončení </a:t>
            </a:r>
            <a:r>
              <a:rPr lang="en-US" sz="2200" dirty="0">
                <a:solidFill>
                  <a:srgbClr val="0432FF"/>
                </a:solidFill>
              </a:rPr>
              <a:t>skupinovej práce určte niekoho, kto podá správu, </a:t>
            </a:r>
            <a:r>
              <a:rPr lang="en-US" sz="2200" dirty="0">
                <a:solidFill>
                  <a:schemeClr val="tx1"/>
                </a:solidFill>
              </a:rPr>
              <a:t>aby bol na to každý pripravený!</a:t>
            </a:r>
          </a:p>
          <a:p>
            <a:pPr>
              <a:spcAft>
                <a:spcPts val="500"/>
              </a:spcAft>
            </a:pPr>
            <a:r>
              <a:rPr lang="en-US" sz="2200" b="0" i="0" u="none" strike="noStrike" cap="none" dirty="0">
                <a:solidFill>
                  <a:schemeClr val="tx1"/>
                </a:solidFill>
                <a:latin typeface="Calibri"/>
                <a:ea typeface="Calibri"/>
                <a:cs typeface="Calibri"/>
                <a:sym typeface="Calibri"/>
              </a:rPr>
              <a:t>Požiadajte žiakov, aby </a:t>
            </a:r>
            <a:r>
              <a:rPr lang="en-US" sz="2200" b="0" i="0" u="none" strike="noStrike" cap="none" dirty="0">
                <a:solidFill>
                  <a:srgbClr val="0432FF"/>
                </a:solidFill>
                <a:latin typeface="Calibri"/>
                <a:ea typeface="Calibri"/>
                <a:cs typeface="Calibri"/>
                <a:sym typeface="Calibri"/>
              </a:rPr>
              <a:t>sa zamysleli nad </a:t>
            </a:r>
            <a:r>
              <a:rPr lang="en-US" sz="2200" b="0" i="0" u="none" strike="noStrike" cap="none" dirty="0">
                <a:solidFill>
                  <a:schemeClr val="dk1"/>
                </a:solidFill>
                <a:latin typeface="Calibri"/>
                <a:ea typeface="Calibri"/>
                <a:cs typeface="Calibri"/>
                <a:sym typeface="Calibri"/>
              </a:rPr>
              <a:t>aktivitami, napríklad nad tým, či im práca iných skupín pomohla naučiť sa niečo nové</a:t>
            </a:r>
            <a:r>
              <a:rPr lang="en-US" sz="2400" b="0" i="0" u="none" strike="noStrike" cap="none" dirty="0">
                <a:solidFill>
                  <a:schemeClr val="dk1"/>
                </a:solidFill>
                <a:latin typeface="Calibri"/>
                <a:ea typeface="Calibri"/>
                <a:cs typeface="Calibri"/>
                <a:sym typeface="Calibri"/>
              </a:rPr>
              <a:t>. </a:t>
            </a:r>
          </a:p>
          <a:p>
            <a:endParaRPr lang="en-US" sz="2400" b="0" i="0" u="none" strike="noStrike" cap="none" dirty="0">
              <a:solidFill>
                <a:schemeClr val="dk1"/>
              </a:solidFill>
              <a:latin typeface="Calibri"/>
              <a:ea typeface="Calibri"/>
              <a:cs typeface="Calibri"/>
              <a:sym typeface="Calibri"/>
            </a:endParaRPr>
          </a:p>
          <a:p>
            <a:pPr marL="25400" indent="0">
              <a:buNone/>
            </a:pPr>
            <a:endParaRPr lang="en-US" sz="2400" dirty="0"/>
          </a:p>
          <a:p>
            <a:pPr marL="25400" indent="0">
              <a:buNone/>
            </a:pPr>
            <a:endParaRPr lang="en-US" sz="2400" dirty="0"/>
          </a:p>
        </p:txBody>
      </p:sp>
    </p:spTree>
    <p:extLst>
      <p:ext uri="{BB962C8B-B14F-4D97-AF65-F5344CB8AC3E}">
        <p14:creationId xmlns:p14="http://schemas.microsoft.com/office/powerpoint/2010/main" val="1747811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28A6-7642-1A4B-B0BF-D798DF73DFB6}"/>
              </a:ext>
            </a:extLst>
          </p:cNvPr>
          <p:cNvSpPr>
            <a:spLocks noGrp="1"/>
          </p:cNvSpPr>
          <p:nvPr>
            <p:ph type="title"/>
          </p:nvPr>
        </p:nvSpPr>
        <p:spPr>
          <a:xfrm>
            <a:off x="457200" y="307889"/>
            <a:ext cx="8229600" cy="1143000"/>
          </a:xfrm>
        </p:spPr>
        <p:txBody>
          <a:bodyPr/>
          <a:lstStyle/>
          <a:p>
            <a:r>
              <a:rPr lang="en-US" sz="2800" dirty="0">
                <a:solidFill>
                  <a:srgbClr val="FF0000"/>
                </a:solidFill>
              </a:rPr>
              <a:t>Summary of top tips for quality groupwork 2: </a:t>
            </a:r>
            <a:br>
              <a:rPr lang="en-US" sz="2800" dirty="0">
                <a:solidFill>
                  <a:srgbClr val="FF0000"/>
                </a:solidFill>
              </a:rPr>
            </a:br>
            <a:r>
              <a:rPr lang="en-US" sz="2800" dirty="0">
                <a:solidFill>
                  <a:srgbClr val="FF0000"/>
                </a:solidFill>
              </a:rPr>
              <a:t>Involve students in active learning</a:t>
            </a:r>
          </a:p>
        </p:txBody>
      </p:sp>
      <p:sp>
        <p:nvSpPr>
          <p:cNvPr id="3" name="Text Placeholder 2">
            <a:extLst>
              <a:ext uri="{FF2B5EF4-FFF2-40B4-BE49-F238E27FC236}">
                <a16:creationId xmlns:a16="http://schemas.microsoft.com/office/drawing/2014/main" id="{F9542EF1-53F6-EC46-8481-0C678A16D64B}"/>
              </a:ext>
            </a:extLst>
          </p:cNvPr>
          <p:cNvSpPr>
            <a:spLocks noGrp="1"/>
          </p:cNvSpPr>
          <p:nvPr>
            <p:ph type="body" idx="1"/>
          </p:nvPr>
        </p:nvSpPr>
        <p:spPr>
          <a:xfrm>
            <a:off x="457200" y="1072978"/>
            <a:ext cx="8229600" cy="5708822"/>
          </a:xfrm>
        </p:spPr>
        <p:txBody>
          <a:bodyPr/>
          <a:lstStyle/>
          <a:p>
            <a:pPr marL="25400" indent="0">
              <a:buNone/>
            </a:pPr>
            <a:endParaRPr lang="en-US" sz="2400" dirty="0"/>
          </a:p>
          <a:p>
            <a:pPr>
              <a:spcAft>
                <a:spcPts val="600"/>
              </a:spcAft>
            </a:pPr>
            <a:r>
              <a:rPr lang="en-US" sz="2400" dirty="0"/>
              <a:t>Compose groups with </a:t>
            </a:r>
            <a:r>
              <a:rPr lang="en-US" sz="2400" dirty="0">
                <a:solidFill>
                  <a:srgbClr val="0432FF"/>
                </a:solidFill>
              </a:rPr>
              <a:t>mixed attainment and skill levels </a:t>
            </a:r>
            <a:r>
              <a:rPr lang="en-US" sz="2400" dirty="0"/>
              <a:t>and </a:t>
            </a:r>
            <a:r>
              <a:rPr lang="en-US" sz="2400" b="1" dirty="0">
                <a:solidFill>
                  <a:srgbClr val="0432FF"/>
                </a:solidFill>
              </a:rPr>
              <a:t>assign the groups responsibility for everyone’s participation</a:t>
            </a:r>
            <a:r>
              <a:rPr lang="en-US" sz="2400" dirty="0">
                <a:solidFill>
                  <a:srgbClr val="0432FF"/>
                </a:solidFill>
              </a:rPr>
              <a:t> </a:t>
            </a:r>
            <a:r>
              <a:rPr lang="en-US" sz="2400" b="1" dirty="0">
                <a:solidFill>
                  <a:srgbClr val="0432FF"/>
                </a:solidFill>
              </a:rPr>
              <a:t>and learning</a:t>
            </a:r>
          </a:p>
          <a:p>
            <a:pPr>
              <a:spcAft>
                <a:spcPts val="600"/>
              </a:spcAft>
            </a:pPr>
            <a:r>
              <a:rPr lang="en-US" sz="2400" dirty="0"/>
              <a:t>Encourage students to </a:t>
            </a:r>
            <a:r>
              <a:rPr lang="en-US" sz="2400" dirty="0">
                <a:solidFill>
                  <a:srgbClr val="0432FF"/>
                </a:solidFill>
              </a:rPr>
              <a:t>self-assess their collaboration</a:t>
            </a:r>
          </a:p>
          <a:p>
            <a:pPr>
              <a:spcAft>
                <a:spcPts val="600"/>
              </a:spcAft>
            </a:pPr>
            <a:r>
              <a:rPr lang="en-US" sz="2400" dirty="0"/>
              <a:t>Ask students to share their outcomes with other groups or in a class plenary, </a:t>
            </a:r>
            <a:r>
              <a:rPr lang="en-US" sz="2400" dirty="0">
                <a:solidFill>
                  <a:srgbClr val="0432FF"/>
                </a:solidFill>
              </a:rPr>
              <a:t>making their thinking explicit</a:t>
            </a:r>
          </a:p>
          <a:p>
            <a:r>
              <a:rPr lang="en-US" sz="2400" dirty="0">
                <a:solidFill>
                  <a:srgbClr val="0432FF"/>
                </a:solidFill>
              </a:rPr>
              <a:t>Ask peers to respond and comment</a:t>
            </a:r>
          </a:p>
          <a:p>
            <a:r>
              <a:rPr lang="en-US" sz="2400" b="1" i="1" dirty="0">
                <a:solidFill>
                  <a:srgbClr val="0432FF"/>
                </a:solidFill>
              </a:rPr>
              <a:t>After</a:t>
            </a:r>
            <a:r>
              <a:rPr lang="en-US" sz="2400" dirty="0">
                <a:solidFill>
                  <a:srgbClr val="0432FF"/>
                </a:solidFill>
              </a:rPr>
              <a:t> the group work, nominate someone to report back, </a:t>
            </a:r>
            <a:r>
              <a:rPr lang="en-US" sz="2400" dirty="0">
                <a:solidFill>
                  <a:schemeClr val="tx1"/>
                </a:solidFill>
              </a:rPr>
              <a:t>so everyone is prepared to do so!</a:t>
            </a:r>
          </a:p>
          <a:p>
            <a:r>
              <a:rPr lang="en-US" sz="2400" b="0" i="0" u="none" strike="noStrike" cap="none" dirty="0">
                <a:solidFill>
                  <a:schemeClr val="tx1"/>
                </a:solidFill>
                <a:latin typeface="Calibri"/>
                <a:ea typeface="Calibri"/>
                <a:cs typeface="Calibri"/>
                <a:sym typeface="Calibri"/>
              </a:rPr>
              <a:t>Ask learners to </a:t>
            </a:r>
            <a:r>
              <a:rPr lang="en-US" sz="2400" dirty="0">
                <a:solidFill>
                  <a:srgbClr val="0432FF"/>
                </a:solidFill>
              </a:rPr>
              <a:t>r</a:t>
            </a:r>
            <a:r>
              <a:rPr lang="en-US" sz="2400" b="0" i="0" u="none" strike="noStrike" cap="none" dirty="0">
                <a:solidFill>
                  <a:srgbClr val="0432FF"/>
                </a:solidFill>
                <a:latin typeface="Calibri"/>
                <a:ea typeface="Calibri"/>
                <a:cs typeface="Calibri"/>
                <a:sym typeface="Calibri"/>
              </a:rPr>
              <a:t>eflect</a:t>
            </a:r>
            <a:r>
              <a:rPr lang="en-US" sz="2400" b="0" i="0" u="none" strike="noStrike" cap="none" dirty="0">
                <a:solidFill>
                  <a:schemeClr val="tx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on activities, such as whether other groups’ work helped them to learn something new </a:t>
            </a:r>
          </a:p>
          <a:p>
            <a:endParaRPr lang="en-US" sz="2400" b="0" i="0" u="none" strike="noStrike" cap="none" dirty="0">
              <a:solidFill>
                <a:schemeClr val="dk1"/>
              </a:solidFill>
              <a:latin typeface="Calibri"/>
              <a:ea typeface="Calibri"/>
              <a:cs typeface="Calibri"/>
              <a:sym typeface="Calibri"/>
            </a:endParaRPr>
          </a:p>
          <a:p>
            <a:pPr marL="25400" indent="0">
              <a:buNone/>
            </a:pPr>
            <a:endParaRPr lang="en-US" sz="2400" dirty="0"/>
          </a:p>
          <a:p>
            <a:pPr marL="25400" indent="0">
              <a:buNone/>
            </a:pPr>
            <a:endParaRPr lang="en-US" sz="2400" dirty="0"/>
          </a:p>
        </p:txBody>
      </p:sp>
    </p:spTree>
    <p:extLst>
      <p:ext uri="{BB962C8B-B14F-4D97-AF65-F5344CB8AC3E}">
        <p14:creationId xmlns:p14="http://schemas.microsoft.com/office/powerpoint/2010/main" val="4084751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28A6-7642-1A4B-B0BF-D798DF73DFB6}"/>
              </a:ext>
            </a:extLst>
          </p:cNvPr>
          <p:cNvSpPr>
            <a:spLocks noGrp="1"/>
          </p:cNvSpPr>
          <p:nvPr>
            <p:ph type="title"/>
          </p:nvPr>
        </p:nvSpPr>
        <p:spPr>
          <a:xfrm>
            <a:off x="457200" y="307889"/>
            <a:ext cx="8229600" cy="1143000"/>
          </a:xfrm>
        </p:spPr>
        <p:txBody>
          <a:bodyPr/>
          <a:lstStyle/>
          <a:p>
            <a:r>
              <a:rPr lang="en-US" sz="2800" dirty="0">
                <a:solidFill>
                  <a:srgbClr val="FF0000"/>
                </a:solidFill>
              </a:rPr>
              <a:t>Zhrnutie najlepších tipov pre kvalitnú skupinovú prácu 3: udržujte otvorený dialógový priestor</a:t>
            </a:r>
          </a:p>
        </p:txBody>
      </p:sp>
      <p:sp>
        <p:nvSpPr>
          <p:cNvPr id="3" name="Text Placeholder 2">
            <a:extLst>
              <a:ext uri="{FF2B5EF4-FFF2-40B4-BE49-F238E27FC236}">
                <a16:creationId xmlns:a16="http://schemas.microsoft.com/office/drawing/2014/main" id="{F9542EF1-53F6-EC46-8481-0C678A16D64B}"/>
              </a:ext>
            </a:extLst>
          </p:cNvPr>
          <p:cNvSpPr>
            <a:spLocks noGrp="1"/>
          </p:cNvSpPr>
          <p:nvPr>
            <p:ph type="body" idx="1"/>
          </p:nvPr>
        </p:nvSpPr>
        <p:spPr>
          <a:xfrm>
            <a:off x="457200" y="1168253"/>
            <a:ext cx="8229600" cy="5232547"/>
          </a:xfrm>
        </p:spPr>
        <p:txBody>
          <a:bodyPr/>
          <a:lstStyle/>
          <a:p>
            <a:pPr marL="25400" indent="0">
              <a:buNone/>
            </a:pPr>
            <a:endParaRPr lang="en-US" sz="2400" dirty="0"/>
          </a:p>
          <a:p>
            <a:pPr>
              <a:spcAft>
                <a:spcPts val="700"/>
              </a:spcAft>
            </a:pPr>
            <a:r>
              <a:rPr lang="en-US" sz="2200" dirty="0"/>
              <a:t>Dosiahnutie konsenzu nie je nevyhnutné; autentický dialóg stačí na </a:t>
            </a:r>
            <a:r>
              <a:rPr lang="en-US" sz="2200" dirty="0">
                <a:solidFill>
                  <a:srgbClr val="0432FF"/>
                </a:solidFill>
              </a:rPr>
              <a:t>spustenie sebareflexie </a:t>
            </a:r>
            <a:r>
              <a:rPr lang="en-US" sz="2200" dirty="0"/>
              <a:t>a ďalšieho učenia.</a:t>
            </a:r>
            <a:endParaRPr lang="en-US" sz="2200" dirty="0">
              <a:solidFill>
                <a:schemeClr val="tx1"/>
              </a:solidFill>
            </a:endParaRPr>
          </a:p>
          <a:p>
            <a:pPr>
              <a:spcAft>
                <a:spcPts val="700"/>
              </a:spcAft>
            </a:pPr>
            <a:r>
              <a:rPr lang="en-US" sz="2200" dirty="0"/>
              <a:t>Dôkladne si premyslite, </a:t>
            </a:r>
            <a:r>
              <a:rPr lang="en-US" sz="2200" dirty="0">
                <a:solidFill>
                  <a:srgbClr val="0432FF"/>
                </a:solidFill>
              </a:rPr>
              <a:t>kedy zasiahnuť</a:t>
            </a:r>
            <a:r>
              <a:rPr lang="en-US" sz="2200" dirty="0"/>
              <a:t>, aby ste dosiahli optimálny vstup po špekuláciách a domnienkach žiakov.</a:t>
            </a:r>
          </a:p>
          <a:p>
            <a:pPr>
              <a:spcAft>
                <a:spcPts val="700"/>
              </a:spcAft>
            </a:pPr>
            <a:r>
              <a:rPr lang="en-US" sz="2200" dirty="0">
                <a:solidFill>
                  <a:srgbClr val="0432FF"/>
                </a:solidFill>
              </a:rPr>
              <a:t>Žiaci nepotrebujú vždy odpoveď na </a:t>
            </a:r>
            <a:r>
              <a:rPr lang="en-US" sz="2200" dirty="0"/>
              <a:t>konci hodiny; udržujte dialóg medzi hodinami a naprieč nimi.</a:t>
            </a:r>
          </a:p>
          <a:p>
            <a:pPr>
              <a:spcAft>
                <a:spcPts val="700"/>
              </a:spcAft>
            </a:pPr>
            <a:r>
              <a:rPr lang="en-US" sz="2200" dirty="0">
                <a:solidFill>
                  <a:srgbClr val="0432FF"/>
                </a:solidFill>
              </a:rPr>
              <a:t>Žiť s neistotou </a:t>
            </a:r>
            <a:r>
              <a:rPr lang="en-US" sz="2200" dirty="0"/>
              <a:t>je v poriadku; nechajte ju podnietiť k ďalšiemu skúmaniu a dialógu s cieľom učiť sa.</a:t>
            </a:r>
          </a:p>
          <a:p>
            <a:pPr>
              <a:spcAft>
                <a:spcPts val="700"/>
              </a:spcAft>
            </a:pPr>
            <a:r>
              <a:rPr lang="en-US" sz="2200" dirty="0"/>
              <a:t>Každá skupina sa niekedy môže venovať </a:t>
            </a:r>
            <a:r>
              <a:rPr lang="en-US" sz="2200" dirty="0">
                <a:solidFill>
                  <a:srgbClr val="0432FF"/>
                </a:solidFill>
              </a:rPr>
              <a:t>inej úlohe </a:t>
            </a:r>
            <a:r>
              <a:rPr lang="en-US" sz="2200" dirty="0"/>
              <a:t>a potom sa podeliť o výsledky s ostatnými skupinami. Môžu tiež obiehať </a:t>
            </a:r>
            <a:r>
              <a:rPr lang="en-US" sz="2200" dirty="0">
                <a:solidFill>
                  <a:srgbClr val="0432FF"/>
                </a:solidFill>
              </a:rPr>
              <a:t>a postupne vykonávať rôzne činnosti </a:t>
            </a:r>
            <a:r>
              <a:rPr lang="en-US" sz="2200" dirty="0"/>
              <a:t>("kolotoč").</a:t>
            </a:r>
          </a:p>
          <a:p>
            <a:pPr>
              <a:spcAft>
                <a:spcPts val="700"/>
              </a:spcAft>
            </a:pPr>
            <a:endParaRPr lang="en-US" sz="2200" dirty="0"/>
          </a:p>
          <a:p>
            <a:pPr marL="25400" indent="0">
              <a:buNone/>
            </a:pPr>
            <a:endParaRPr lang="en-US" sz="2400" dirty="0"/>
          </a:p>
        </p:txBody>
      </p:sp>
    </p:spTree>
    <p:extLst>
      <p:ext uri="{BB962C8B-B14F-4D97-AF65-F5344CB8AC3E}">
        <p14:creationId xmlns:p14="http://schemas.microsoft.com/office/powerpoint/2010/main" val="1295777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28A6-7642-1A4B-B0BF-D798DF73DFB6}"/>
              </a:ext>
            </a:extLst>
          </p:cNvPr>
          <p:cNvSpPr>
            <a:spLocks noGrp="1"/>
          </p:cNvSpPr>
          <p:nvPr>
            <p:ph type="title"/>
          </p:nvPr>
        </p:nvSpPr>
        <p:spPr>
          <a:xfrm>
            <a:off x="457200" y="307889"/>
            <a:ext cx="8229600" cy="1143000"/>
          </a:xfrm>
        </p:spPr>
        <p:txBody>
          <a:bodyPr/>
          <a:lstStyle/>
          <a:p>
            <a:r>
              <a:rPr lang="en-US" sz="2800" dirty="0">
                <a:solidFill>
                  <a:srgbClr val="FF0000"/>
                </a:solidFill>
              </a:rPr>
              <a:t>Summary of top tips for quality groupwork 3:               keep the dialogic space open</a:t>
            </a:r>
          </a:p>
        </p:txBody>
      </p:sp>
      <p:sp>
        <p:nvSpPr>
          <p:cNvPr id="3" name="Text Placeholder 2">
            <a:extLst>
              <a:ext uri="{FF2B5EF4-FFF2-40B4-BE49-F238E27FC236}">
                <a16:creationId xmlns:a16="http://schemas.microsoft.com/office/drawing/2014/main" id="{F9542EF1-53F6-EC46-8481-0C678A16D64B}"/>
              </a:ext>
            </a:extLst>
          </p:cNvPr>
          <p:cNvSpPr>
            <a:spLocks noGrp="1"/>
          </p:cNvSpPr>
          <p:nvPr>
            <p:ph type="body" idx="1"/>
          </p:nvPr>
        </p:nvSpPr>
        <p:spPr>
          <a:xfrm>
            <a:off x="457200" y="1168253"/>
            <a:ext cx="8229600" cy="5232547"/>
          </a:xfrm>
        </p:spPr>
        <p:txBody>
          <a:bodyPr/>
          <a:lstStyle/>
          <a:p>
            <a:pPr marL="25400" indent="0">
              <a:buNone/>
            </a:pPr>
            <a:endParaRPr lang="en-US" sz="2400" dirty="0"/>
          </a:p>
          <a:p>
            <a:r>
              <a:rPr lang="en-US" sz="2400" dirty="0"/>
              <a:t>Reaching consensus isn’t essential; authentic dialogue is enough to </a:t>
            </a:r>
            <a:r>
              <a:rPr lang="en-US" sz="2400" dirty="0">
                <a:solidFill>
                  <a:srgbClr val="0432FF"/>
                </a:solidFill>
              </a:rPr>
              <a:t>trigger self-reflection </a:t>
            </a:r>
            <a:r>
              <a:rPr lang="en-US" sz="2400" dirty="0"/>
              <a:t>and further learning</a:t>
            </a:r>
            <a:endParaRPr lang="en-US" sz="2400" dirty="0">
              <a:solidFill>
                <a:schemeClr val="tx1"/>
              </a:solidFill>
            </a:endParaRPr>
          </a:p>
          <a:p>
            <a:r>
              <a:rPr lang="en-US" sz="2400" dirty="0"/>
              <a:t>Think carefully about </a:t>
            </a:r>
            <a:r>
              <a:rPr lang="en-US" sz="2400" dirty="0">
                <a:solidFill>
                  <a:srgbClr val="0432FF"/>
                </a:solidFill>
              </a:rPr>
              <a:t>when to intervene </a:t>
            </a:r>
            <a:r>
              <a:rPr lang="en-US" sz="2400" dirty="0"/>
              <a:t>for optimal input after students’ speculation and conjecture</a:t>
            </a:r>
          </a:p>
          <a:p>
            <a:r>
              <a:rPr lang="en-US" sz="2400" dirty="0">
                <a:solidFill>
                  <a:srgbClr val="0432FF"/>
                </a:solidFill>
              </a:rPr>
              <a:t>Students don’t always need an answer </a:t>
            </a:r>
            <a:r>
              <a:rPr lang="en-US" sz="2400" dirty="0"/>
              <a:t>at the end of a lesson; sustain dialogue in between and across lessons</a:t>
            </a:r>
          </a:p>
          <a:p>
            <a:r>
              <a:rPr lang="en-US" sz="2400" dirty="0">
                <a:solidFill>
                  <a:srgbClr val="0432FF"/>
                </a:solidFill>
              </a:rPr>
              <a:t>Living with uncertainty </a:t>
            </a:r>
            <a:r>
              <a:rPr lang="en-US" sz="2400" dirty="0"/>
              <a:t>is ok; allow it to provoke further investigation and dialogue for learning</a:t>
            </a:r>
          </a:p>
          <a:p>
            <a:r>
              <a:rPr lang="en-US" sz="2400" dirty="0"/>
              <a:t>Each groups can sometimes undertake a </a:t>
            </a:r>
            <a:r>
              <a:rPr lang="en-US" sz="2400" dirty="0">
                <a:solidFill>
                  <a:srgbClr val="0432FF"/>
                </a:solidFill>
              </a:rPr>
              <a:t>different task </a:t>
            </a:r>
            <a:r>
              <a:rPr lang="en-US" sz="2400" dirty="0"/>
              <a:t>and then share the outcomes with other groups. They can also circulate to </a:t>
            </a:r>
            <a:r>
              <a:rPr lang="en-US" sz="2400" dirty="0">
                <a:solidFill>
                  <a:srgbClr val="0432FF"/>
                </a:solidFill>
              </a:rPr>
              <a:t>undertake different activities in turn </a:t>
            </a:r>
            <a:r>
              <a:rPr lang="en-US" sz="2400" dirty="0"/>
              <a:t>(“carousel”)</a:t>
            </a:r>
          </a:p>
          <a:p>
            <a:endParaRPr lang="en-US" sz="2400" dirty="0"/>
          </a:p>
          <a:p>
            <a:pPr marL="25400" indent="0">
              <a:buNone/>
            </a:pPr>
            <a:endParaRPr lang="en-US" sz="2400" dirty="0"/>
          </a:p>
        </p:txBody>
      </p:sp>
    </p:spTree>
    <p:extLst>
      <p:ext uri="{BB962C8B-B14F-4D97-AF65-F5344CB8AC3E}">
        <p14:creationId xmlns:p14="http://schemas.microsoft.com/office/powerpoint/2010/main" val="786041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E39B-02F2-47BF-D15A-46D68C76B5B5}"/>
              </a:ext>
            </a:extLst>
          </p:cNvPr>
          <p:cNvSpPr>
            <a:spLocks noGrp="1"/>
          </p:cNvSpPr>
          <p:nvPr>
            <p:ph type="title"/>
          </p:nvPr>
        </p:nvSpPr>
        <p:spPr/>
        <p:txBody>
          <a:bodyPr/>
          <a:lstStyle/>
          <a:p>
            <a:r>
              <a:rPr lang="en-US" dirty="0"/>
              <a:t>Príklad úlohy pre rôzne skupiny</a:t>
            </a:r>
          </a:p>
        </p:txBody>
      </p:sp>
      <p:sp>
        <p:nvSpPr>
          <p:cNvPr id="3" name="Text Placeholder 2">
            <a:extLst>
              <a:ext uri="{FF2B5EF4-FFF2-40B4-BE49-F238E27FC236}">
                <a16:creationId xmlns:a16="http://schemas.microsoft.com/office/drawing/2014/main" id="{B18A1BA0-8A17-2893-71BB-5F36B85374E9}"/>
              </a:ext>
            </a:extLst>
          </p:cNvPr>
          <p:cNvSpPr>
            <a:spLocks noGrp="1"/>
          </p:cNvSpPr>
          <p:nvPr>
            <p:ph type="body" idx="1"/>
          </p:nvPr>
        </p:nvSpPr>
        <p:spPr>
          <a:xfrm>
            <a:off x="704850" y="1581150"/>
            <a:ext cx="8229600" cy="4525963"/>
          </a:xfrm>
        </p:spPr>
        <p:txBody>
          <a:bodyPr/>
          <a:lstStyle/>
          <a:p>
            <a:pPr marL="25400" indent="0">
              <a:buNone/>
            </a:pPr>
            <a:r>
              <a:rPr lang="en-GB" sz="2800" b="0" i="1" dirty="0">
                <a:solidFill>
                  <a:srgbClr val="000000"/>
                </a:solidFill>
                <a:effectLst/>
                <a:latin typeface="Segoe UI" panose="020B0502040204020203" pitchFamily="34" charset="0"/>
              </a:rPr>
              <a:t>Miestny výbor pre životné prostredie zistil, že vo vašej oblasti sa zvyšuje znečistenie. Požiadali vás, aby ste zistili príčiny zvyšujúceho sa znečistenia a navrhli spôsoby jeho zníženia. Pripravte si prezentáciu pre jeden typ znečistenia: a) znečistenie ovzdušia, b) znečistenie vody, c) znečistenie hlukom alebo d) znečistenie pôdy.</a:t>
            </a:r>
            <a:endParaRPr lang="en-US" sz="2800" dirty="0"/>
          </a:p>
        </p:txBody>
      </p:sp>
    </p:spTree>
    <p:extLst>
      <p:ext uri="{BB962C8B-B14F-4D97-AF65-F5344CB8AC3E}">
        <p14:creationId xmlns:p14="http://schemas.microsoft.com/office/powerpoint/2010/main" val="2453299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E39B-02F2-47BF-D15A-46D68C76B5B5}"/>
              </a:ext>
            </a:extLst>
          </p:cNvPr>
          <p:cNvSpPr>
            <a:spLocks noGrp="1"/>
          </p:cNvSpPr>
          <p:nvPr>
            <p:ph type="title"/>
          </p:nvPr>
        </p:nvSpPr>
        <p:spPr/>
        <p:txBody>
          <a:bodyPr/>
          <a:lstStyle/>
          <a:p>
            <a:r>
              <a:rPr lang="en-US" dirty="0"/>
              <a:t>Example of a different-groups task</a:t>
            </a:r>
          </a:p>
        </p:txBody>
      </p:sp>
      <p:sp>
        <p:nvSpPr>
          <p:cNvPr id="3" name="Text Placeholder 2">
            <a:extLst>
              <a:ext uri="{FF2B5EF4-FFF2-40B4-BE49-F238E27FC236}">
                <a16:creationId xmlns:a16="http://schemas.microsoft.com/office/drawing/2014/main" id="{B18A1BA0-8A17-2893-71BB-5F36B85374E9}"/>
              </a:ext>
            </a:extLst>
          </p:cNvPr>
          <p:cNvSpPr>
            <a:spLocks noGrp="1"/>
          </p:cNvSpPr>
          <p:nvPr>
            <p:ph type="body" idx="1"/>
          </p:nvPr>
        </p:nvSpPr>
        <p:spPr>
          <a:xfrm>
            <a:off x="704850" y="1581150"/>
            <a:ext cx="8229600" cy="4525963"/>
          </a:xfrm>
        </p:spPr>
        <p:txBody>
          <a:bodyPr/>
          <a:lstStyle/>
          <a:p>
            <a:pPr marL="25400" indent="0">
              <a:buNone/>
            </a:pPr>
            <a:r>
              <a:rPr lang="en-GB" sz="2800" b="0" i="1" dirty="0">
                <a:solidFill>
                  <a:srgbClr val="000000"/>
                </a:solidFill>
                <a:effectLst/>
                <a:latin typeface="Segoe UI" panose="020B0502040204020203" pitchFamily="34" charset="0"/>
              </a:rPr>
              <a:t>The local environment committee has observed that pollution is increasing in your area. They have asked you to find out the reasons for increasing pollution and suggest ways to decrease it. Prepare a presentation for one type of pollution: (a) air pollution, (b) water pollution, (c) noise pollution or (d) soil pollution.</a:t>
            </a:r>
            <a:endParaRPr lang="en-US" sz="2800" dirty="0"/>
          </a:p>
        </p:txBody>
      </p:sp>
    </p:spTree>
    <p:extLst>
      <p:ext uri="{BB962C8B-B14F-4D97-AF65-F5344CB8AC3E}">
        <p14:creationId xmlns:p14="http://schemas.microsoft.com/office/powerpoint/2010/main" val="994856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689110" y="1672217"/>
            <a:ext cx="5440458" cy="4406850"/>
          </a:xfrm>
          <a:prstGeom prst="rect">
            <a:avLst/>
          </a:prstGeom>
          <a:noFill/>
          <a:ln>
            <a:noFill/>
          </a:ln>
        </p:spPr>
        <p:txBody>
          <a:bodyPr spcFirstLastPara="1" wrap="square" lIns="91425" tIns="45700" rIns="91425" bIns="45700" anchor="ctr" anchorCtr="0">
            <a:noAutofit/>
          </a:bodyPr>
          <a:lstStyle/>
          <a:p>
            <a:pPr algn="l"/>
            <a:r>
              <a:rPr lang="en-GB" sz="2400" dirty="0"/>
              <a:t>Naplánujte si skupinovú prácu na tému, pri ktorej je pravdepodobnejší nesúhlas, </a:t>
            </a:r>
            <a:br>
              <a:rPr lang="en-GB" sz="2400" dirty="0"/>
            </a:br>
            <a:br>
              <a:rPr lang="en-GB" sz="2400" dirty="0"/>
            </a:br>
            <a:r>
              <a:rPr lang="en-GB" sz="2400" dirty="0"/>
              <a:t>kritické, ale konštruktívne spochybňovanie môže byť podporované,</a:t>
            </a:r>
            <a:br>
              <a:rPr lang="en-GB" sz="2400" dirty="0"/>
            </a:br>
            <a:br>
              <a:rPr lang="en-GB" sz="2400" dirty="0"/>
            </a:br>
            <a:r>
              <a:rPr lang="en-GB" sz="2400" dirty="0"/>
              <a:t>a výsledky sa potom zdieľajú s ostatnými.</a:t>
            </a:r>
            <a:br>
              <a:rPr lang="en-GB" sz="2400" dirty="0"/>
            </a:br>
            <a:br>
              <a:rPr lang="en-GB" sz="2400" dirty="0"/>
            </a:br>
            <a:r>
              <a:rPr lang="en-GB" sz="2400" dirty="0"/>
              <a:t>Zahrňte aspoň jeden bod rozhovoru.</a:t>
            </a:r>
            <a:br>
              <a:rPr lang="en-GB" sz="2400" dirty="0"/>
            </a:br>
            <a:br>
              <a:rPr lang="en-GB" sz="2400" dirty="0"/>
            </a:br>
            <a:endParaRPr sz="2400" dirty="0"/>
          </a:p>
        </p:txBody>
      </p:sp>
      <p:sp>
        <p:nvSpPr>
          <p:cNvPr id="155" name="Google Shape;155;p20"/>
          <p:cNvSpPr/>
          <p:nvPr/>
        </p:nvSpPr>
        <p:spPr>
          <a:xfrm>
            <a:off x="7189435" y="0"/>
            <a:ext cx="195456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6" name="Google Shape;156;p20"/>
          <p:cNvSpPr/>
          <p:nvPr/>
        </p:nvSpPr>
        <p:spPr>
          <a:xfrm>
            <a:off x="6129567" y="2369132"/>
            <a:ext cx="2119736" cy="2119736"/>
          </a:xfrm>
          <a:prstGeom prst="ellipse">
            <a:avLst/>
          </a:prstGeom>
          <a:solidFill>
            <a:srgbClr val="FFFFFF"/>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157" name="Google Shape;157;p20"/>
          <p:cNvPicPr preferRelativeResize="0"/>
          <p:nvPr/>
        </p:nvPicPr>
        <p:blipFill rotWithShape="1">
          <a:blip r:embed="rId3">
            <a:alphaModFix/>
          </a:blip>
          <a:srcRect b="16412"/>
          <a:stretch/>
        </p:blipFill>
        <p:spPr>
          <a:xfrm>
            <a:off x="6512701" y="2865141"/>
            <a:ext cx="1367982" cy="1143455"/>
          </a:xfrm>
          <a:prstGeom prst="rect">
            <a:avLst/>
          </a:prstGeom>
          <a:noFill/>
          <a:ln>
            <a:noFill/>
          </a:ln>
        </p:spPr>
      </p:pic>
      <p:sp>
        <p:nvSpPr>
          <p:cNvPr id="6" name="Title 1">
            <a:extLst>
              <a:ext uri="{FF2B5EF4-FFF2-40B4-BE49-F238E27FC236}">
                <a16:creationId xmlns:a16="http://schemas.microsoft.com/office/drawing/2014/main" id="{4AA4F073-5B93-2F46-ADFA-3D4569A9B321}"/>
              </a:ext>
            </a:extLst>
          </p:cNvPr>
          <p:cNvSpPr txBox="1">
            <a:spLocks/>
          </p:cNvSpPr>
          <p:nvPr/>
        </p:nvSpPr>
        <p:spPr>
          <a:xfrm>
            <a:off x="-348917" y="281214"/>
            <a:ext cx="82296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solidFill>
                  <a:srgbClr val="FF0000"/>
                </a:solidFill>
              </a:rPr>
              <a:t>Vaša výzva!</a:t>
            </a:r>
            <a:endParaRPr lang="en-US" dirty="0">
              <a:solidFill>
                <a:srgbClr val="FF0000"/>
              </a:solidFill>
            </a:endParaRPr>
          </a:p>
        </p:txBody>
      </p:sp>
    </p:spTree>
    <p:extLst>
      <p:ext uri="{BB962C8B-B14F-4D97-AF65-F5344CB8AC3E}">
        <p14:creationId xmlns:p14="http://schemas.microsoft.com/office/powerpoint/2010/main" val="3380618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689110" y="1672217"/>
            <a:ext cx="5440458" cy="4406850"/>
          </a:xfrm>
          <a:prstGeom prst="rect">
            <a:avLst/>
          </a:prstGeom>
          <a:noFill/>
          <a:ln>
            <a:noFill/>
          </a:ln>
        </p:spPr>
        <p:txBody>
          <a:bodyPr spcFirstLastPara="1" wrap="square" lIns="91425" tIns="45700" rIns="91425" bIns="45700" anchor="ctr" anchorCtr="0">
            <a:noAutofit/>
          </a:bodyPr>
          <a:lstStyle/>
          <a:p>
            <a:pPr algn="l"/>
            <a:r>
              <a:rPr lang="en-GB" sz="2400" dirty="0"/>
              <a:t>Plan for group work around a topic where disagreement is more likely, </a:t>
            </a:r>
            <a:br>
              <a:rPr lang="en-GB" sz="2400" dirty="0"/>
            </a:br>
            <a:br>
              <a:rPr lang="en-GB" sz="2400" dirty="0"/>
            </a:br>
            <a:r>
              <a:rPr lang="en-GB" sz="2400" dirty="0"/>
              <a:t>critical but constructive challenging can be encouraged,</a:t>
            </a:r>
            <a:br>
              <a:rPr lang="en-GB" sz="2400" dirty="0"/>
            </a:br>
            <a:br>
              <a:rPr lang="en-GB" sz="2400" dirty="0"/>
            </a:br>
            <a:r>
              <a:rPr lang="en-GB" sz="2400" dirty="0"/>
              <a:t>and outcomes are then shared with others.</a:t>
            </a:r>
            <a:br>
              <a:rPr lang="en-GB" sz="2400" dirty="0"/>
            </a:br>
            <a:br>
              <a:rPr lang="en-GB" sz="2400" dirty="0"/>
            </a:br>
            <a:r>
              <a:rPr lang="en-GB" sz="2400" dirty="0"/>
              <a:t>Include at least one talking point.</a:t>
            </a:r>
            <a:br>
              <a:rPr lang="en-GB" sz="2400" dirty="0"/>
            </a:br>
            <a:br>
              <a:rPr lang="en-GB" sz="2400" dirty="0"/>
            </a:br>
            <a:endParaRPr sz="2400" dirty="0"/>
          </a:p>
        </p:txBody>
      </p:sp>
      <p:sp>
        <p:nvSpPr>
          <p:cNvPr id="155" name="Google Shape;155;p20"/>
          <p:cNvSpPr/>
          <p:nvPr/>
        </p:nvSpPr>
        <p:spPr>
          <a:xfrm>
            <a:off x="7189435" y="0"/>
            <a:ext cx="195456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6" name="Google Shape;156;p20"/>
          <p:cNvSpPr/>
          <p:nvPr/>
        </p:nvSpPr>
        <p:spPr>
          <a:xfrm>
            <a:off x="6129567" y="2369132"/>
            <a:ext cx="2119736" cy="2119736"/>
          </a:xfrm>
          <a:prstGeom prst="ellipse">
            <a:avLst/>
          </a:prstGeom>
          <a:solidFill>
            <a:srgbClr val="FFFFFF"/>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157" name="Google Shape;157;p20"/>
          <p:cNvPicPr preferRelativeResize="0"/>
          <p:nvPr/>
        </p:nvPicPr>
        <p:blipFill rotWithShape="1">
          <a:blip r:embed="rId3">
            <a:alphaModFix/>
          </a:blip>
          <a:srcRect b="16412"/>
          <a:stretch/>
        </p:blipFill>
        <p:spPr>
          <a:xfrm>
            <a:off x="6512701" y="2865141"/>
            <a:ext cx="1367982" cy="1143455"/>
          </a:xfrm>
          <a:prstGeom prst="rect">
            <a:avLst/>
          </a:prstGeom>
          <a:noFill/>
          <a:ln>
            <a:noFill/>
          </a:ln>
        </p:spPr>
      </p:pic>
      <p:sp>
        <p:nvSpPr>
          <p:cNvPr id="6" name="Title 1">
            <a:extLst>
              <a:ext uri="{FF2B5EF4-FFF2-40B4-BE49-F238E27FC236}">
                <a16:creationId xmlns:a16="http://schemas.microsoft.com/office/drawing/2014/main" id="{4AA4F073-5B93-2F46-ADFA-3D4569A9B321}"/>
              </a:ext>
            </a:extLst>
          </p:cNvPr>
          <p:cNvSpPr txBox="1">
            <a:spLocks/>
          </p:cNvSpPr>
          <p:nvPr/>
        </p:nvSpPr>
        <p:spPr>
          <a:xfrm>
            <a:off x="-348917" y="281214"/>
            <a:ext cx="82296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solidFill>
                  <a:srgbClr val="FF0000"/>
                </a:solidFill>
              </a:rPr>
              <a:t>Your challenge!</a:t>
            </a:r>
            <a:endParaRPr lang="en-US" dirty="0">
              <a:solidFill>
                <a:srgbClr val="FF0000"/>
              </a:solidFill>
            </a:endParaRPr>
          </a:p>
        </p:txBody>
      </p:sp>
    </p:spTree>
    <p:extLst>
      <p:ext uri="{BB962C8B-B14F-4D97-AF65-F5344CB8AC3E}">
        <p14:creationId xmlns:p14="http://schemas.microsoft.com/office/powerpoint/2010/main" val="2064448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D644C6BC-0E2A-B108-0F79-338D91824F2B}"/>
            </a:ext>
          </a:extLst>
        </p:cNvPr>
        <p:cNvGrpSpPr/>
        <p:nvPr/>
      </p:nvGrpSpPr>
      <p:grpSpPr>
        <a:xfrm>
          <a:off x="0" y="0"/>
          <a:ext cx="0" cy="0"/>
          <a:chOff x="0" y="0"/>
          <a:chExt cx="0" cy="0"/>
        </a:xfrm>
      </p:grpSpPr>
      <p:sp>
        <p:nvSpPr>
          <p:cNvPr id="154" name="Google Shape;154;p20">
            <a:extLst>
              <a:ext uri="{FF2B5EF4-FFF2-40B4-BE49-F238E27FC236}">
                <a16:creationId xmlns:a16="http://schemas.microsoft.com/office/drawing/2014/main" id="{6E147327-C1A9-DF87-60B7-9A5914B27BB1}"/>
              </a:ext>
            </a:extLst>
          </p:cNvPr>
          <p:cNvSpPr txBox="1">
            <a:spLocks noGrp="1"/>
          </p:cNvSpPr>
          <p:nvPr>
            <p:ph type="title"/>
          </p:nvPr>
        </p:nvSpPr>
        <p:spPr>
          <a:xfrm>
            <a:off x="703623" y="1543050"/>
            <a:ext cx="5440458" cy="5353050"/>
          </a:xfrm>
          <a:prstGeom prst="rect">
            <a:avLst/>
          </a:prstGeom>
          <a:noFill/>
          <a:ln>
            <a:noFill/>
          </a:ln>
        </p:spPr>
        <p:txBody>
          <a:bodyPr spcFirstLastPara="1" wrap="square" lIns="91425" tIns="45700" rIns="91425" bIns="45700" anchor="ctr" anchorCtr="0">
            <a:noAutofit/>
          </a:bodyPr>
          <a:lstStyle/>
          <a:p>
            <a:pPr algn="l"/>
            <a:r>
              <a:rPr lang="en-GB" sz="2200" b="0" i="0" dirty="0">
                <a:solidFill>
                  <a:srgbClr val="000000"/>
                </a:solidFill>
                <a:effectLst/>
                <a:latin typeface="Calibri" panose="020F0502020204030204" pitchFamily="34" charset="0"/>
                <a:cs typeface="Calibri" panose="020F0502020204030204" pitchFamily="34" charset="0"/>
              </a:rPr>
              <a:t>Ako prebiehala aktivita - reagovali žiaci? Zapojili sa všetci?</a:t>
            </a:r>
            <a:br>
              <a:rPr lang="en-GB" sz="2200" b="0" i="0" dirty="0">
                <a:solidFill>
                  <a:srgbClr val="000000"/>
                </a:solidFill>
                <a:effectLst/>
                <a:latin typeface="Calibri" panose="020F0502020204030204" pitchFamily="34" charset="0"/>
                <a:cs typeface="Calibri" panose="020F0502020204030204" pitchFamily="34" charset="0"/>
              </a:rPr>
            </a:br>
            <a:br>
              <a:rPr lang="en-GB" sz="2200" b="0" i="0" dirty="0">
                <a:solidFill>
                  <a:srgbClr val="000000"/>
                </a:solidFill>
                <a:effectLst/>
                <a:latin typeface="Calibri" panose="020F0502020204030204" pitchFamily="34" charset="0"/>
                <a:cs typeface="Calibri" panose="020F0502020204030204" pitchFamily="34" charset="0"/>
              </a:rPr>
            </a:br>
            <a:r>
              <a:rPr lang="en-GB" sz="2200" b="0" i="0" dirty="0">
                <a:solidFill>
                  <a:srgbClr val="000000"/>
                </a:solidFill>
                <a:effectLst/>
                <a:latin typeface="Calibri" panose="020F0502020204030204" pitchFamily="34" charset="0"/>
                <a:cs typeface="Calibri" panose="020F0502020204030204" pitchFamily="34" charset="0"/>
              </a:rPr>
              <a:t>Ktoré body rozhovoru boli najúspešnejšie a prečo? Boli vaše výpovede podané na správnej úrovni, aby k nim mali prístup všetci žiaci? Ako to viete?</a:t>
            </a:r>
            <a:br>
              <a:rPr lang="en-GB" sz="2200" b="0" i="0" dirty="0">
                <a:solidFill>
                  <a:srgbClr val="000000"/>
                </a:solidFill>
                <a:effectLst/>
                <a:latin typeface="Calibri" panose="020F0502020204030204" pitchFamily="34" charset="0"/>
                <a:cs typeface="Calibri" panose="020F0502020204030204" pitchFamily="34" charset="0"/>
              </a:rPr>
            </a:br>
            <a:br>
              <a:rPr lang="en-GB" sz="2200" b="0" i="0" dirty="0">
                <a:solidFill>
                  <a:srgbClr val="000000"/>
                </a:solidFill>
                <a:effectLst/>
                <a:latin typeface="Calibri" panose="020F0502020204030204" pitchFamily="34" charset="0"/>
                <a:cs typeface="Calibri" panose="020F0502020204030204" pitchFamily="34" charset="0"/>
              </a:rPr>
            </a:br>
            <a:r>
              <a:rPr lang="en-GB" sz="2200" b="0" i="0" dirty="0">
                <a:solidFill>
                  <a:srgbClr val="000000"/>
                </a:solidFill>
                <a:effectLst/>
                <a:latin typeface="Calibri" panose="020F0502020204030204" pitchFamily="34" charset="0"/>
                <a:cs typeface="Calibri" panose="020F0502020204030204" pitchFamily="34" charset="0"/>
              </a:rPr>
              <a:t>Čo povedali študenti, čo vám umožnilo nahliadnuť do ich porozumenia alebo neporozumenia?</a:t>
            </a:r>
            <a:br>
              <a:rPr lang="en-GB" sz="2200" b="0" i="0" dirty="0">
                <a:solidFill>
                  <a:srgbClr val="000000"/>
                </a:solidFill>
                <a:effectLst/>
                <a:latin typeface="Calibri" panose="020F0502020204030204" pitchFamily="34" charset="0"/>
                <a:cs typeface="Calibri" panose="020F0502020204030204" pitchFamily="34" charset="0"/>
              </a:rPr>
            </a:br>
            <a:br>
              <a:rPr lang="en-GB" sz="2200" b="0" i="0" dirty="0">
                <a:solidFill>
                  <a:srgbClr val="000000"/>
                </a:solidFill>
                <a:effectLst/>
                <a:latin typeface="Calibri" panose="020F0502020204030204" pitchFamily="34" charset="0"/>
                <a:cs typeface="Calibri" panose="020F0502020204030204" pitchFamily="34" charset="0"/>
              </a:rPr>
            </a:br>
            <a:r>
              <a:rPr lang="en-GB" sz="2200" b="0" i="0" dirty="0">
                <a:solidFill>
                  <a:srgbClr val="000000"/>
                </a:solidFill>
                <a:effectLst/>
                <a:latin typeface="Calibri" panose="020F0502020204030204" pitchFamily="34" charset="0"/>
                <a:cs typeface="Calibri" panose="020F0502020204030204" pitchFamily="34" charset="0"/>
              </a:rPr>
              <a:t>Čo by ste mohli zmeniť, aby aktivita nabudúce fungovala lepšie?</a:t>
            </a:r>
            <a:br>
              <a:rPr lang="en-GB" sz="2200" b="0" i="0" dirty="0">
                <a:solidFill>
                  <a:srgbClr val="000000"/>
                </a:solidFill>
                <a:effectLst/>
                <a:latin typeface="Segoe UI" panose="020B0502040204020203" pitchFamily="34" charset="0"/>
              </a:rPr>
            </a:br>
            <a:br>
              <a:rPr lang="en-GB" sz="2400" dirty="0"/>
            </a:br>
            <a:endParaRPr sz="2400" dirty="0"/>
          </a:p>
        </p:txBody>
      </p:sp>
      <p:sp>
        <p:nvSpPr>
          <p:cNvPr id="155" name="Google Shape;155;p20">
            <a:extLst>
              <a:ext uri="{FF2B5EF4-FFF2-40B4-BE49-F238E27FC236}">
                <a16:creationId xmlns:a16="http://schemas.microsoft.com/office/drawing/2014/main" id="{2B86A920-0245-1855-7F73-3114F34FA79D}"/>
              </a:ext>
            </a:extLst>
          </p:cNvPr>
          <p:cNvSpPr/>
          <p:nvPr/>
        </p:nvSpPr>
        <p:spPr>
          <a:xfrm>
            <a:off x="7189435" y="0"/>
            <a:ext cx="195456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6" name="Google Shape;156;p20">
            <a:extLst>
              <a:ext uri="{FF2B5EF4-FFF2-40B4-BE49-F238E27FC236}">
                <a16:creationId xmlns:a16="http://schemas.microsoft.com/office/drawing/2014/main" id="{9EDB15E3-F3D3-D734-7279-24E3174667FA}"/>
              </a:ext>
            </a:extLst>
          </p:cNvPr>
          <p:cNvSpPr/>
          <p:nvPr/>
        </p:nvSpPr>
        <p:spPr>
          <a:xfrm>
            <a:off x="6129567" y="2369132"/>
            <a:ext cx="2119736" cy="2119736"/>
          </a:xfrm>
          <a:prstGeom prst="ellipse">
            <a:avLst/>
          </a:prstGeom>
          <a:solidFill>
            <a:srgbClr val="FFFFFF"/>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157" name="Google Shape;157;p20">
            <a:extLst>
              <a:ext uri="{FF2B5EF4-FFF2-40B4-BE49-F238E27FC236}">
                <a16:creationId xmlns:a16="http://schemas.microsoft.com/office/drawing/2014/main" id="{CC36D052-95DF-4DF7-6C76-EC863C735B7C}"/>
              </a:ext>
            </a:extLst>
          </p:cNvPr>
          <p:cNvPicPr preferRelativeResize="0"/>
          <p:nvPr/>
        </p:nvPicPr>
        <p:blipFill rotWithShape="1">
          <a:blip r:embed="rId3">
            <a:alphaModFix/>
          </a:blip>
          <a:srcRect b="16412"/>
          <a:stretch/>
        </p:blipFill>
        <p:spPr>
          <a:xfrm>
            <a:off x="6512701" y="2865141"/>
            <a:ext cx="1367982" cy="1143455"/>
          </a:xfrm>
          <a:prstGeom prst="rect">
            <a:avLst/>
          </a:prstGeom>
          <a:noFill/>
          <a:ln>
            <a:noFill/>
          </a:ln>
        </p:spPr>
      </p:pic>
      <p:sp>
        <p:nvSpPr>
          <p:cNvPr id="6" name="Title 1">
            <a:extLst>
              <a:ext uri="{FF2B5EF4-FFF2-40B4-BE49-F238E27FC236}">
                <a16:creationId xmlns:a16="http://schemas.microsoft.com/office/drawing/2014/main" id="{EEB7E46C-60C8-6CA7-8E9C-886C79D8E71A}"/>
              </a:ext>
            </a:extLst>
          </p:cNvPr>
          <p:cNvSpPr txBox="1">
            <a:spLocks/>
          </p:cNvSpPr>
          <p:nvPr/>
        </p:nvSpPr>
        <p:spPr>
          <a:xfrm>
            <a:off x="-348917" y="281214"/>
            <a:ext cx="82296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FF0000"/>
                </a:solidFill>
              </a:rPr>
              <a:t>Následná reflexia</a:t>
            </a:r>
          </a:p>
        </p:txBody>
      </p:sp>
    </p:spTree>
    <p:extLst>
      <p:ext uri="{BB962C8B-B14F-4D97-AF65-F5344CB8AC3E}">
        <p14:creationId xmlns:p14="http://schemas.microsoft.com/office/powerpoint/2010/main" val="3906507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D644C6BC-0E2A-B108-0F79-338D91824F2B}"/>
            </a:ext>
          </a:extLst>
        </p:cNvPr>
        <p:cNvGrpSpPr/>
        <p:nvPr/>
      </p:nvGrpSpPr>
      <p:grpSpPr>
        <a:xfrm>
          <a:off x="0" y="0"/>
          <a:ext cx="0" cy="0"/>
          <a:chOff x="0" y="0"/>
          <a:chExt cx="0" cy="0"/>
        </a:xfrm>
      </p:grpSpPr>
      <p:sp>
        <p:nvSpPr>
          <p:cNvPr id="154" name="Google Shape;154;p20">
            <a:extLst>
              <a:ext uri="{FF2B5EF4-FFF2-40B4-BE49-F238E27FC236}">
                <a16:creationId xmlns:a16="http://schemas.microsoft.com/office/drawing/2014/main" id="{6E147327-C1A9-DF87-60B7-9A5914B27BB1}"/>
              </a:ext>
            </a:extLst>
          </p:cNvPr>
          <p:cNvSpPr txBox="1">
            <a:spLocks noGrp="1"/>
          </p:cNvSpPr>
          <p:nvPr>
            <p:ph type="title"/>
          </p:nvPr>
        </p:nvSpPr>
        <p:spPr>
          <a:xfrm>
            <a:off x="703623" y="1543050"/>
            <a:ext cx="5440458" cy="5353050"/>
          </a:xfrm>
          <a:prstGeom prst="rect">
            <a:avLst/>
          </a:prstGeom>
          <a:noFill/>
          <a:ln>
            <a:noFill/>
          </a:ln>
        </p:spPr>
        <p:txBody>
          <a:bodyPr spcFirstLastPara="1" wrap="square" lIns="91425" tIns="45700" rIns="91425" bIns="45700" anchor="ctr" anchorCtr="0">
            <a:noAutofit/>
          </a:bodyPr>
          <a:lstStyle/>
          <a:p>
            <a:pPr algn="l"/>
            <a:r>
              <a:rPr lang="en-GB" sz="2200" b="0" i="0" dirty="0">
                <a:solidFill>
                  <a:srgbClr val="000000"/>
                </a:solidFill>
                <a:effectLst/>
                <a:latin typeface="Calibri" panose="020F0502020204030204" pitchFamily="34" charset="0"/>
                <a:cs typeface="Calibri" panose="020F0502020204030204" pitchFamily="34" charset="0"/>
              </a:rPr>
              <a:t>How did the activity go – </a:t>
            </a:r>
            <a:r>
              <a:rPr lang="en-GB" sz="2200" dirty="0">
                <a:solidFill>
                  <a:srgbClr val="000000"/>
                </a:solidFill>
                <a:latin typeface="Calibri" panose="020F0502020204030204" pitchFamily="34" charset="0"/>
                <a:cs typeface="Calibri" panose="020F0502020204030204" pitchFamily="34" charset="0"/>
              </a:rPr>
              <a:t>w</a:t>
            </a:r>
            <a:r>
              <a:rPr lang="en-GB" sz="2200" b="0" i="0" dirty="0">
                <a:solidFill>
                  <a:srgbClr val="000000"/>
                </a:solidFill>
                <a:effectLst/>
                <a:latin typeface="Calibri" panose="020F0502020204030204" pitchFamily="34" charset="0"/>
                <a:cs typeface="Calibri" panose="020F0502020204030204" pitchFamily="34" charset="0"/>
              </a:rPr>
              <a:t>ere the students responsive? Did everyone participate?</a:t>
            </a:r>
            <a:br>
              <a:rPr lang="en-GB" sz="2200" b="0" i="0" dirty="0">
                <a:solidFill>
                  <a:srgbClr val="000000"/>
                </a:solidFill>
                <a:effectLst/>
                <a:latin typeface="Calibri" panose="020F0502020204030204" pitchFamily="34" charset="0"/>
                <a:cs typeface="Calibri" panose="020F0502020204030204" pitchFamily="34" charset="0"/>
              </a:rPr>
            </a:br>
            <a:br>
              <a:rPr lang="en-GB" sz="2200" b="0" i="0" dirty="0">
                <a:solidFill>
                  <a:srgbClr val="000000"/>
                </a:solidFill>
                <a:effectLst/>
                <a:latin typeface="Calibri" panose="020F0502020204030204" pitchFamily="34" charset="0"/>
                <a:cs typeface="Calibri" panose="020F0502020204030204" pitchFamily="34" charset="0"/>
              </a:rPr>
            </a:br>
            <a:r>
              <a:rPr lang="en-GB" sz="2200" b="0" i="0" dirty="0">
                <a:solidFill>
                  <a:srgbClr val="000000"/>
                </a:solidFill>
                <a:effectLst/>
                <a:latin typeface="Calibri" panose="020F0502020204030204" pitchFamily="34" charset="0"/>
                <a:cs typeface="Calibri" panose="020F0502020204030204" pitchFamily="34" charset="0"/>
              </a:rPr>
              <a:t>Which talking points were most successful and why? Where your statements pitched at the right level for all students to access? How do you know?</a:t>
            </a:r>
            <a:br>
              <a:rPr lang="en-GB" sz="2200" b="0" i="0" dirty="0">
                <a:solidFill>
                  <a:srgbClr val="000000"/>
                </a:solidFill>
                <a:effectLst/>
                <a:latin typeface="Calibri" panose="020F0502020204030204" pitchFamily="34" charset="0"/>
                <a:cs typeface="Calibri" panose="020F0502020204030204" pitchFamily="34" charset="0"/>
              </a:rPr>
            </a:br>
            <a:br>
              <a:rPr lang="en-GB" sz="2200" b="0" i="0" dirty="0">
                <a:solidFill>
                  <a:srgbClr val="000000"/>
                </a:solidFill>
                <a:effectLst/>
                <a:latin typeface="Calibri" panose="020F0502020204030204" pitchFamily="34" charset="0"/>
                <a:cs typeface="Calibri" panose="020F0502020204030204" pitchFamily="34" charset="0"/>
              </a:rPr>
            </a:br>
            <a:r>
              <a:rPr lang="en-GB" sz="2200" b="0" i="0" dirty="0">
                <a:solidFill>
                  <a:srgbClr val="000000"/>
                </a:solidFill>
                <a:effectLst/>
                <a:latin typeface="Calibri" panose="020F0502020204030204" pitchFamily="34" charset="0"/>
                <a:cs typeface="Calibri" panose="020F0502020204030204" pitchFamily="34" charset="0"/>
              </a:rPr>
              <a:t>What did the students say that gave you an insight into their understanding or lack of it?</a:t>
            </a:r>
            <a:br>
              <a:rPr lang="en-GB" sz="2200" b="0" i="0" dirty="0">
                <a:solidFill>
                  <a:srgbClr val="000000"/>
                </a:solidFill>
                <a:effectLst/>
                <a:latin typeface="Calibri" panose="020F0502020204030204" pitchFamily="34" charset="0"/>
                <a:cs typeface="Calibri" panose="020F0502020204030204" pitchFamily="34" charset="0"/>
              </a:rPr>
            </a:br>
            <a:br>
              <a:rPr lang="en-GB" sz="2200" b="0" i="0" dirty="0">
                <a:solidFill>
                  <a:srgbClr val="000000"/>
                </a:solidFill>
                <a:effectLst/>
                <a:latin typeface="Calibri" panose="020F0502020204030204" pitchFamily="34" charset="0"/>
                <a:cs typeface="Calibri" panose="020F0502020204030204" pitchFamily="34" charset="0"/>
              </a:rPr>
            </a:br>
            <a:r>
              <a:rPr lang="en-GB" sz="2200" b="0" i="0" dirty="0">
                <a:solidFill>
                  <a:srgbClr val="000000"/>
                </a:solidFill>
                <a:effectLst/>
                <a:latin typeface="Calibri" panose="020F0502020204030204" pitchFamily="34" charset="0"/>
                <a:cs typeface="Calibri" panose="020F0502020204030204" pitchFamily="34" charset="0"/>
              </a:rPr>
              <a:t>What could you change so that the activity works better next time?</a:t>
            </a:r>
            <a:br>
              <a:rPr lang="en-GB" sz="2200" b="0" i="0" dirty="0">
                <a:solidFill>
                  <a:srgbClr val="000000"/>
                </a:solidFill>
                <a:effectLst/>
                <a:latin typeface="Segoe UI" panose="020B0502040204020203" pitchFamily="34" charset="0"/>
              </a:rPr>
            </a:br>
            <a:br>
              <a:rPr lang="en-GB" sz="2400" dirty="0"/>
            </a:br>
            <a:endParaRPr sz="2400" dirty="0"/>
          </a:p>
        </p:txBody>
      </p:sp>
      <p:sp>
        <p:nvSpPr>
          <p:cNvPr id="155" name="Google Shape;155;p20">
            <a:extLst>
              <a:ext uri="{FF2B5EF4-FFF2-40B4-BE49-F238E27FC236}">
                <a16:creationId xmlns:a16="http://schemas.microsoft.com/office/drawing/2014/main" id="{2B86A920-0245-1855-7F73-3114F34FA79D}"/>
              </a:ext>
            </a:extLst>
          </p:cNvPr>
          <p:cNvSpPr/>
          <p:nvPr/>
        </p:nvSpPr>
        <p:spPr>
          <a:xfrm>
            <a:off x="7189435" y="0"/>
            <a:ext cx="195456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6" name="Google Shape;156;p20">
            <a:extLst>
              <a:ext uri="{FF2B5EF4-FFF2-40B4-BE49-F238E27FC236}">
                <a16:creationId xmlns:a16="http://schemas.microsoft.com/office/drawing/2014/main" id="{9EDB15E3-F3D3-D734-7279-24E3174667FA}"/>
              </a:ext>
            </a:extLst>
          </p:cNvPr>
          <p:cNvSpPr/>
          <p:nvPr/>
        </p:nvSpPr>
        <p:spPr>
          <a:xfrm>
            <a:off x="6129567" y="2369132"/>
            <a:ext cx="2119736" cy="2119736"/>
          </a:xfrm>
          <a:prstGeom prst="ellipse">
            <a:avLst/>
          </a:prstGeom>
          <a:solidFill>
            <a:srgbClr val="FFFFFF"/>
          </a:solidFill>
          <a:ln w="222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157" name="Google Shape;157;p20">
            <a:extLst>
              <a:ext uri="{FF2B5EF4-FFF2-40B4-BE49-F238E27FC236}">
                <a16:creationId xmlns:a16="http://schemas.microsoft.com/office/drawing/2014/main" id="{CC36D052-95DF-4DF7-6C76-EC863C735B7C}"/>
              </a:ext>
            </a:extLst>
          </p:cNvPr>
          <p:cNvPicPr preferRelativeResize="0"/>
          <p:nvPr/>
        </p:nvPicPr>
        <p:blipFill rotWithShape="1">
          <a:blip r:embed="rId3">
            <a:alphaModFix/>
          </a:blip>
          <a:srcRect b="16412"/>
          <a:stretch/>
        </p:blipFill>
        <p:spPr>
          <a:xfrm>
            <a:off x="6512701" y="2865141"/>
            <a:ext cx="1367982" cy="1143455"/>
          </a:xfrm>
          <a:prstGeom prst="rect">
            <a:avLst/>
          </a:prstGeom>
          <a:noFill/>
          <a:ln>
            <a:noFill/>
          </a:ln>
        </p:spPr>
      </p:pic>
      <p:sp>
        <p:nvSpPr>
          <p:cNvPr id="6" name="Title 1">
            <a:extLst>
              <a:ext uri="{FF2B5EF4-FFF2-40B4-BE49-F238E27FC236}">
                <a16:creationId xmlns:a16="http://schemas.microsoft.com/office/drawing/2014/main" id="{EEB7E46C-60C8-6CA7-8E9C-886C79D8E71A}"/>
              </a:ext>
            </a:extLst>
          </p:cNvPr>
          <p:cNvSpPr txBox="1">
            <a:spLocks/>
          </p:cNvSpPr>
          <p:nvPr/>
        </p:nvSpPr>
        <p:spPr>
          <a:xfrm>
            <a:off x="-348917" y="281214"/>
            <a:ext cx="82296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FF0000"/>
                </a:solidFill>
              </a:rPr>
              <a:t>Reflection afterwards</a:t>
            </a:r>
          </a:p>
        </p:txBody>
      </p:sp>
    </p:spTree>
    <p:extLst>
      <p:ext uri="{BB962C8B-B14F-4D97-AF65-F5344CB8AC3E}">
        <p14:creationId xmlns:p14="http://schemas.microsoft.com/office/powerpoint/2010/main" val="39496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body" idx="1"/>
          </p:nvPr>
        </p:nvSpPr>
        <p:spPr>
          <a:xfrm>
            <a:off x="664050" y="452985"/>
            <a:ext cx="8229600" cy="5952029"/>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3200"/>
              <a:buNone/>
            </a:pPr>
            <a:endParaRPr sz="2800" dirty="0">
              <a:solidFill>
                <a:srgbClr val="000000"/>
              </a:solidFill>
            </a:endParaRPr>
          </a:p>
          <a:p>
            <a:pPr marL="0" indent="0">
              <a:spcBef>
                <a:spcPts val="0"/>
              </a:spcBef>
              <a:buNone/>
            </a:pPr>
            <a:r>
              <a:rPr lang="en-US" sz="2400" dirty="0">
                <a:solidFill>
                  <a:schemeClr val="tx1"/>
                </a:solidFill>
              </a:rPr>
              <a:t>Pred zdieľaním </a:t>
            </a:r>
            <a:r>
              <a:rPr lang="en-US" sz="2400" dirty="0">
                <a:solidFill>
                  <a:srgbClr val="000000"/>
                </a:solidFill>
              </a:rPr>
              <a:t>nápadov </a:t>
            </a:r>
            <a:r>
              <a:rPr lang="en-US" sz="2400" dirty="0">
                <a:solidFill>
                  <a:schemeClr val="tx1"/>
                </a:solidFill>
              </a:rPr>
              <a:t>s ostatnými skupinami/celou triedou </a:t>
            </a:r>
            <a:r>
              <a:rPr lang="en-US" sz="2400" dirty="0">
                <a:solidFill>
                  <a:srgbClr val="000000"/>
                </a:solidFill>
              </a:rPr>
              <a:t>si môžu v bezpečnom </a:t>
            </a:r>
            <a:r>
              <a:rPr lang="en-US" sz="2400" dirty="0">
                <a:solidFill>
                  <a:schemeClr val="tx1"/>
                </a:solidFill>
              </a:rPr>
              <a:t>prostredí </a:t>
            </a:r>
            <a:r>
              <a:rPr lang="en-US" sz="2400" dirty="0">
                <a:solidFill>
                  <a:srgbClr val="000000"/>
                </a:solidFill>
              </a:rPr>
              <a:t>precvičiť svoje myšlienky, </a:t>
            </a:r>
            <a:r>
              <a:rPr lang="en-US" sz="2400" dirty="0"/>
              <a:t>aby sa o </a:t>
            </a:r>
            <a:r>
              <a:rPr lang="en-US" sz="2400" dirty="0">
                <a:solidFill>
                  <a:srgbClr val="000000"/>
                </a:solidFill>
              </a:rPr>
              <a:t>nich </a:t>
            </a:r>
            <a:r>
              <a:rPr lang="en-US" sz="2400" dirty="0"/>
              <a:t>dozvedeli aj ostatní; </a:t>
            </a:r>
            <a:r>
              <a:rPr lang="en-US" sz="2400" b="1" dirty="0"/>
              <a:t>to podporuje učenie</a:t>
            </a:r>
            <a:r>
              <a:rPr lang="en-US" sz="2400" dirty="0"/>
              <a:t>.</a:t>
            </a:r>
          </a:p>
          <a:p>
            <a:pPr marL="0" indent="0">
              <a:spcBef>
                <a:spcPts val="0"/>
              </a:spcBef>
              <a:buNone/>
            </a:pPr>
            <a:endParaRPr lang="en-US" sz="2400" dirty="0"/>
          </a:p>
          <a:p>
            <a:pPr marL="0" indent="0">
              <a:spcBef>
                <a:spcPts val="0"/>
              </a:spcBef>
              <a:buNone/>
            </a:pPr>
            <a:r>
              <a:rPr lang="en-US" sz="2400" dirty="0"/>
              <a:t>Ostatní žiaci môžu </a:t>
            </a:r>
            <a:r>
              <a:rPr lang="en-US" sz="2400" dirty="0">
                <a:solidFill>
                  <a:srgbClr val="FF0000"/>
                </a:solidFill>
              </a:rPr>
              <a:t>uvažovať o nových myšlienkach a hodnotiť </a:t>
            </a:r>
            <a:r>
              <a:rPr lang="en-US" sz="2400" dirty="0"/>
              <a:t>ich, pričom sa dostanú nad rámec pasívneho počúvania a pokračujú v dialógu.</a:t>
            </a: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r>
              <a:rPr lang="en-US" sz="2400" dirty="0">
                <a:solidFill>
                  <a:srgbClr val="000000"/>
                </a:solidFill>
              </a:rPr>
              <a:t>Pre deti je však často ťažké hovoriť a efektívne spolupracovať v skupinách, pretože ich to nikto nenaučil!</a:t>
            </a:r>
            <a:endParaRPr sz="2400" dirty="0"/>
          </a:p>
          <a:p>
            <a:pPr marL="0" lvl="0" indent="0" algn="l" rtl="0">
              <a:lnSpc>
                <a:spcPct val="100000"/>
              </a:lnSpc>
              <a:spcBef>
                <a:spcPts val="0"/>
              </a:spcBef>
              <a:spcAft>
                <a:spcPts val="0"/>
              </a:spcAft>
              <a:buSzPts val="3200"/>
              <a:buNone/>
            </a:pPr>
            <a:endParaRPr lang="en-GB" sz="1600" dirty="0">
              <a:solidFill>
                <a:srgbClr val="000000"/>
              </a:solidFill>
            </a:endParaRPr>
          </a:p>
          <a:p>
            <a:pPr marL="0" lvl="0" indent="0">
              <a:lnSpc>
                <a:spcPct val="80000"/>
              </a:lnSpc>
              <a:spcBef>
                <a:spcPts val="0"/>
              </a:spcBef>
              <a:buNone/>
            </a:pPr>
            <a:endParaRPr lang="en-US" sz="2400" dirty="0"/>
          </a:p>
          <a:p>
            <a:pPr marL="0" lvl="0" indent="0">
              <a:lnSpc>
                <a:spcPct val="80000"/>
              </a:lnSpc>
              <a:spcBef>
                <a:spcPts val="0"/>
              </a:spcBef>
              <a:buNone/>
            </a:pPr>
            <a:endParaRPr lang="en-US" sz="2400" dirty="0"/>
          </a:p>
          <a:p>
            <a:pPr marL="0" lvl="0" indent="0">
              <a:lnSpc>
                <a:spcPct val="80000"/>
              </a:lnSpc>
              <a:spcBef>
                <a:spcPts val="0"/>
              </a:spcBef>
              <a:buNone/>
            </a:pPr>
            <a:endParaRPr lang="en-US" sz="2800" dirty="0">
              <a:solidFill>
                <a:schemeClr val="hlink"/>
              </a:solidFill>
            </a:endParaRPr>
          </a:p>
          <a:p>
            <a:pPr marL="0" lvl="0" indent="0">
              <a:lnSpc>
                <a:spcPct val="80000"/>
              </a:lnSpc>
              <a:spcBef>
                <a:spcPts val="0"/>
              </a:spcBef>
              <a:buNone/>
            </a:pPr>
            <a:endParaRPr lang="en-US" sz="2800" dirty="0">
              <a:solidFill>
                <a:schemeClr val="hlink"/>
              </a:solidFill>
            </a:endParaRPr>
          </a:p>
          <a:p>
            <a:pPr marL="0" lvl="0" indent="0" algn="l" rtl="0">
              <a:lnSpc>
                <a:spcPct val="100000"/>
              </a:lnSpc>
              <a:spcBef>
                <a:spcPts val="0"/>
              </a:spcBef>
              <a:spcAft>
                <a:spcPts val="0"/>
              </a:spcAft>
              <a:buSzPts val="3200"/>
              <a:buNone/>
            </a:pPr>
            <a:endParaRPr sz="2800" dirty="0">
              <a:solidFill>
                <a:srgbClr val="000000"/>
              </a:solidFill>
            </a:endParaRPr>
          </a:p>
        </p:txBody>
      </p:sp>
      <p:pic>
        <p:nvPicPr>
          <p:cNvPr id="3" name="Google Shape;237;p28" descr="http://www.learnwithdogstrust.org.uk/Assets/LWDT/EO-Blogs/SE/PM%20group%20work.jpg.jpg">
            <a:extLst>
              <a:ext uri="{FF2B5EF4-FFF2-40B4-BE49-F238E27FC236}">
                <a16:creationId xmlns:a16="http://schemas.microsoft.com/office/drawing/2014/main" id="{2AAB85E9-C21C-EF0A-1474-700D4326F28E}"/>
              </a:ext>
            </a:extLst>
          </p:cNvPr>
          <p:cNvPicPr preferRelativeResize="0"/>
          <p:nvPr/>
        </p:nvPicPr>
        <p:blipFill rotWithShape="1">
          <a:blip r:embed="rId3">
            <a:alphaModFix/>
          </a:blip>
          <a:srcRect/>
          <a:stretch/>
        </p:blipFill>
        <p:spPr>
          <a:xfrm>
            <a:off x="3771900" y="3336802"/>
            <a:ext cx="2353129" cy="157342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643" y="171641"/>
            <a:ext cx="7406640" cy="1356360"/>
          </a:xfrm>
        </p:spPr>
        <p:txBody>
          <a:bodyPr>
            <a:normAutofit/>
          </a:bodyPr>
          <a:lstStyle/>
          <a:p>
            <a:pPr algn="ctr"/>
            <a:r>
              <a:rPr lang="en-US" sz="3600" b="1" dirty="0">
                <a:solidFill>
                  <a:schemeClr val="accent1">
                    <a:lumMod val="50000"/>
                  </a:schemeClr>
                </a:solidFill>
              </a:rPr>
              <a:t>Further info</a:t>
            </a:r>
          </a:p>
        </p:txBody>
      </p:sp>
      <p:sp>
        <p:nvSpPr>
          <p:cNvPr id="3" name="Content Placeholder 2"/>
          <p:cNvSpPr>
            <a:spLocks noGrp="1"/>
          </p:cNvSpPr>
          <p:nvPr>
            <p:ph idx="1"/>
          </p:nvPr>
        </p:nvSpPr>
        <p:spPr>
          <a:xfrm>
            <a:off x="446094" y="1063978"/>
            <a:ext cx="8463526" cy="5045633"/>
          </a:xfrm>
        </p:spPr>
        <p:txBody>
          <a:bodyPr>
            <a:normAutofit/>
          </a:bodyPr>
          <a:lstStyle/>
          <a:p>
            <a:pPr marL="0" indent="0">
              <a:buNone/>
            </a:pPr>
            <a:endParaRPr lang="en-US" sz="2400" u="sng" dirty="0"/>
          </a:p>
          <a:p>
            <a:pPr marL="0" indent="0">
              <a:buNone/>
            </a:pPr>
            <a:r>
              <a:rPr lang="en-US" sz="2400" dirty="0"/>
              <a:t>See OER4Schools Unit 3.</a:t>
            </a:r>
          </a:p>
          <a:p>
            <a:pPr marL="0" indent="0">
              <a:buNone/>
            </a:pPr>
            <a:endParaRPr lang="en-US" sz="2400" dirty="0"/>
          </a:p>
          <a:p>
            <a:pPr marL="0" indent="0">
              <a:buNone/>
            </a:pPr>
            <a:r>
              <a:rPr lang="en-US" sz="2400" dirty="0"/>
              <a:t>More info about group work research in podcast by Prof Christine Howe: </a:t>
            </a:r>
            <a:r>
              <a:rPr lang="en-GB" sz="2400" u="sng" dirty="0">
                <a:hlinkClick r:id="rId3"/>
              </a:rPr>
              <a:t>https://tesnews.podbean.com/e/listen-why-teachers-have-nothing-to-fear-from-group-work/</a:t>
            </a:r>
            <a:endParaRPr lang="en-US" sz="2400" dirty="0"/>
          </a:p>
          <a:p>
            <a:pPr marL="0" indent="0">
              <a:buNone/>
            </a:pPr>
            <a:endParaRPr lang="en-US" sz="2400" dirty="0"/>
          </a:p>
          <a:p>
            <a:pPr marL="0" indent="0">
              <a:buNone/>
            </a:pPr>
            <a:r>
              <a:rPr lang="en-US" sz="2400" dirty="0"/>
              <a:t>Video clips from UK: </a:t>
            </a:r>
            <a:r>
              <a:rPr lang="en-GB" sz="2400" dirty="0">
                <a:hlinkClick r:id="rId4"/>
              </a:rPr>
              <a:t>https://sms.cam.ac.uk/collection/2827689</a:t>
            </a:r>
            <a:endParaRPr lang="en-US" sz="2400" dirty="0"/>
          </a:p>
          <a:p>
            <a:pPr marL="0" indent="0">
              <a:buNone/>
            </a:pPr>
            <a:endParaRPr lang="en-US" sz="2400" dirty="0">
              <a:solidFill>
                <a:srgbClr val="0000FF"/>
              </a:solidFill>
            </a:endParaRPr>
          </a:p>
          <a:p>
            <a:pPr marL="0" indent="0">
              <a:buNone/>
            </a:pPr>
            <a:r>
              <a:rPr lang="en-US" sz="2400" dirty="0"/>
              <a:t>Contact: </a:t>
            </a:r>
            <a:r>
              <a:rPr lang="en-US" sz="2400" dirty="0">
                <a:hlinkClick r:id="rId5"/>
              </a:rPr>
              <a:t>sch30@cam.ac.uk</a:t>
            </a:r>
            <a:endParaRPr lang="en-US" sz="2400" dirty="0">
              <a:solidFill>
                <a:srgbClr val="0000FF"/>
              </a:solidFill>
            </a:endParaRPr>
          </a:p>
          <a:p>
            <a:pPr marL="0" indent="0">
              <a:buNone/>
            </a:pPr>
            <a:r>
              <a:rPr lang="en-US" sz="2400" dirty="0"/>
              <a:t>T-SEDA materials &amp; website: </a:t>
            </a:r>
            <a:r>
              <a:rPr lang="en-US" sz="2400" u="sng" dirty="0">
                <a:hlinkClick r:id="rId6"/>
              </a:rPr>
              <a:t>http://bit.ly/T-SEDA</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73FBC968-2AA6-114D-B1F5-46BE72563E20}"/>
              </a:ext>
            </a:extLst>
          </p:cNvPr>
          <p:cNvPicPr>
            <a:picLocks noChangeAspect="1"/>
          </p:cNvPicPr>
          <p:nvPr/>
        </p:nvPicPr>
        <p:blipFill>
          <a:blip r:embed="rId7"/>
          <a:stretch>
            <a:fillRect/>
          </a:stretch>
        </p:blipFill>
        <p:spPr>
          <a:xfrm>
            <a:off x="6671746" y="5927263"/>
            <a:ext cx="2237874" cy="747646"/>
          </a:xfrm>
          <a:prstGeom prst="rect">
            <a:avLst/>
          </a:prstGeom>
        </p:spPr>
      </p:pic>
    </p:spTree>
    <p:extLst>
      <p:ext uri="{BB962C8B-B14F-4D97-AF65-F5344CB8AC3E}">
        <p14:creationId xmlns:p14="http://schemas.microsoft.com/office/powerpoint/2010/main" val="3208291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11CC-672B-0240-81C5-3024C8FE4DD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97D4061-049B-7D4C-8A6F-CC44CD094B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2279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body" idx="1"/>
          </p:nvPr>
        </p:nvSpPr>
        <p:spPr>
          <a:xfrm>
            <a:off x="664050" y="452985"/>
            <a:ext cx="8229600" cy="5952029"/>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3200"/>
              <a:buNone/>
            </a:pPr>
            <a:endParaRPr sz="2800" dirty="0">
              <a:solidFill>
                <a:srgbClr val="000000"/>
              </a:solidFill>
            </a:endParaRPr>
          </a:p>
          <a:p>
            <a:pPr marL="0" indent="0">
              <a:spcBef>
                <a:spcPts val="0"/>
              </a:spcBef>
              <a:buNone/>
            </a:pPr>
            <a:r>
              <a:rPr lang="en-US" sz="2400" dirty="0">
                <a:solidFill>
                  <a:srgbClr val="000000"/>
                </a:solidFill>
              </a:rPr>
              <a:t>They can rehearse ideas in a safe </a:t>
            </a:r>
            <a:r>
              <a:rPr lang="en-US" sz="2400" dirty="0">
                <a:solidFill>
                  <a:schemeClr val="tx1"/>
                </a:solidFill>
              </a:rPr>
              <a:t>environment before sharing with other groups / the whole class </a:t>
            </a:r>
            <a:r>
              <a:rPr lang="en-US" sz="2400" dirty="0"/>
              <a:t>– making thinking explicit to others; </a:t>
            </a:r>
            <a:r>
              <a:rPr lang="en-US" sz="2400" b="1" dirty="0"/>
              <a:t>this promotes learning</a:t>
            </a:r>
          </a:p>
          <a:p>
            <a:pPr marL="0" indent="0">
              <a:spcBef>
                <a:spcPts val="0"/>
              </a:spcBef>
              <a:buNone/>
            </a:pPr>
            <a:endParaRPr lang="en-US" sz="2400" dirty="0"/>
          </a:p>
          <a:p>
            <a:pPr marL="0" indent="0">
              <a:spcBef>
                <a:spcPts val="0"/>
              </a:spcBef>
              <a:buNone/>
            </a:pPr>
            <a:r>
              <a:rPr lang="en-US" sz="2400" dirty="0"/>
              <a:t>Other students can </a:t>
            </a:r>
            <a:r>
              <a:rPr lang="en-US" sz="2400" dirty="0">
                <a:solidFill>
                  <a:srgbClr val="FF0000"/>
                </a:solidFill>
              </a:rPr>
              <a:t>reflect on and evaluate the new ideas</a:t>
            </a:r>
            <a:r>
              <a:rPr lang="en-US" sz="2400" dirty="0"/>
              <a:t>; going beyond passive listening to continue the dialogue</a:t>
            </a: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endParaRPr lang="en-US" sz="2400" dirty="0">
              <a:solidFill>
                <a:srgbClr val="000000"/>
              </a:solidFill>
            </a:endParaRPr>
          </a:p>
          <a:p>
            <a:pPr marL="0" lvl="0" indent="0" algn="l" rtl="0">
              <a:lnSpc>
                <a:spcPct val="100000"/>
              </a:lnSpc>
              <a:spcBef>
                <a:spcPts val="0"/>
              </a:spcBef>
              <a:spcAft>
                <a:spcPts val="0"/>
              </a:spcAft>
              <a:buSzPts val="3200"/>
              <a:buNone/>
            </a:pPr>
            <a:r>
              <a:rPr lang="en-US" sz="2400" dirty="0">
                <a:solidFill>
                  <a:srgbClr val="000000"/>
                </a:solidFill>
              </a:rPr>
              <a:t>But children often find it hard to talk and work effectively together in groups because they have not been taught how to do so!</a:t>
            </a:r>
            <a:endParaRPr sz="2400" dirty="0"/>
          </a:p>
          <a:p>
            <a:pPr marL="0" lvl="0" indent="0" algn="l" rtl="0">
              <a:lnSpc>
                <a:spcPct val="100000"/>
              </a:lnSpc>
              <a:spcBef>
                <a:spcPts val="0"/>
              </a:spcBef>
              <a:spcAft>
                <a:spcPts val="0"/>
              </a:spcAft>
              <a:buSzPts val="3200"/>
              <a:buNone/>
            </a:pPr>
            <a:endParaRPr lang="en-GB" sz="1600" dirty="0">
              <a:solidFill>
                <a:srgbClr val="000000"/>
              </a:solidFill>
            </a:endParaRPr>
          </a:p>
          <a:p>
            <a:pPr marL="0" lvl="0" indent="0">
              <a:lnSpc>
                <a:spcPct val="80000"/>
              </a:lnSpc>
              <a:spcBef>
                <a:spcPts val="0"/>
              </a:spcBef>
              <a:buNone/>
            </a:pPr>
            <a:endParaRPr lang="en-US" sz="2400" dirty="0"/>
          </a:p>
          <a:p>
            <a:pPr marL="0" lvl="0" indent="0">
              <a:lnSpc>
                <a:spcPct val="80000"/>
              </a:lnSpc>
              <a:spcBef>
                <a:spcPts val="0"/>
              </a:spcBef>
              <a:buNone/>
            </a:pPr>
            <a:endParaRPr lang="en-US" sz="2400" dirty="0"/>
          </a:p>
          <a:p>
            <a:pPr marL="0" lvl="0" indent="0">
              <a:lnSpc>
                <a:spcPct val="80000"/>
              </a:lnSpc>
              <a:spcBef>
                <a:spcPts val="0"/>
              </a:spcBef>
              <a:buNone/>
            </a:pPr>
            <a:endParaRPr lang="en-US" sz="2800" dirty="0">
              <a:solidFill>
                <a:schemeClr val="hlink"/>
              </a:solidFill>
            </a:endParaRPr>
          </a:p>
          <a:p>
            <a:pPr marL="0" lvl="0" indent="0">
              <a:lnSpc>
                <a:spcPct val="80000"/>
              </a:lnSpc>
              <a:spcBef>
                <a:spcPts val="0"/>
              </a:spcBef>
              <a:buNone/>
            </a:pPr>
            <a:endParaRPr lang="en-US" sz="2800" dirty="0">
              <a:solidFill>
                <a:schemeClr val="hlink"/>
              </a:solidFill>
            </a:endParaRPr>
          </a:p>
          <a:p>
            <a:pPr marL="0" lvl="0" indent="0" algn="l" rtl="0">
              <a:lnSpc>
                <a:spcPct val="100000"/>
              </a:lnSpc>
              <a:spcBef>
                <a:spcPts val="0"/>
              </a:spcBef>
              <a:spcAft>
                <a:spcPts val="0"/>
              </a:spcAft>
              <a:buSzPts val="3200"/>
              <a:buNone/>
            </a:pPr>
            <a:endParaRPr sz="2800" dirty="0">
              <a:solidFill>
                <a:srgbClr val="000000"/>
              </a:solidFill>
            </a:endParaRPr>
          </a:p>
        </p:txBody>
      </p:sp>
      <p:pic>
        <p:nvPicPr>
          <p:cNvPr id="3" name="Google Shape;237;p28" descr="http://www.learnwithdogstrust.org.uk/Assets/LWDT/EO-Blogs/SE/PM%20group%20work.jpg.jpg">
            <a:extLst>
              <a:ext uri="{FF2B5EF4-FFF2-40B4-BE49-F238E27FC236}">
                <a16:creationId xmlns:a16="http://schemas.microsoft.com/office/drawing/2014/main" id="{2AAB85E9-C21C-EF0A-1474-700D4326F28E}"/>
              </a:ext>
            </a:extLst>
          </p:cNvPr>
          <p:cNvPicPr preferRelativeResize="0"/>
          <p:nvPr/>
        </p:nvPicPr>
        <p:blipFill rotWithShape="1">
          <a:blip r:embed="rId3">
            <a:alphaModFix/>
          </a:blip>
          <a:srcRect/>
          <a:stretch/>
        </p:blipFill>
        <p:spPr>
          <a:xfrm>
            <a:off x="3771900" y="3336802"/>
            <a:ext cx="2353129" cy="15734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2"/>
          <p:cNvSpPr txBox="1">
            <a:spLocks noGrp="1"/>
          </p:cNvSpPr>
          <p:nvPr>
            <p:ph type="title"/>
          </p:nvPr>
        </p:nvSpPr>
        <p:spPr>
          <a:xfrm>
            <a:off x="457200" y="383831"/>
            <a:ext cx="5582557" cy="1143000"/>
          </a:xfrm>
          <a:prstGeom prst="rect">
            <a:avLst/>
          </a:prstGeom>
          <a:noFill/>
          <a:ln>
            <a:noFill/>
          </a:ln>
        </p:spPr>
        <p:txBody>
          <a:bodyPr spcFirstLastPara="1" wrap="square" lIns="91425" tIns="45700" rIns="91425" bIns="45700" anchor="ctr" anchorCtr="0">
            <a:noAutofit/>
          </a:bodyPr>
          <a:lstStyle/>
          <a:p>
            <a:pPr lvl="0">
              <a:buSzPts val="3959"/>
            </a:pPr>
            <a:r>
              <a:rPr lang="en-US" sz="3600" b="0" i="0" u="none" strike="noStrike" cap="none" dirty="0">
                <a:solidFill>
                  <a:schemeClr val="dk1"/>
                </a:solidFill>
                <a:latin typeface="Calibri"/>
                <a:ea typeface="Calibri"/>
                <a:cs typeface="Calibri"/>
                <a:sym typeface="Calibri"/>
              </a:rPr>
              <a:t>Niekoľko nápadov na podporu </a:t>
            </a:r>
            <a:r>
              <a:rPr lang="en-US" sz="3600" dirty="0"/>
              <a:t>dialógu</a:t>
            </a:r>
            <a:endParaRPr sz="3600" b="0" i="0" u="none" strike="noStrike" cap="none" dirty="0">
              <a:solidFill>
                <a:schemeClr val="dk1"/>
              </a:solidFill>
              <a:latin typeface="Calibri"/>
              <a:ea typeface="Calibri"/>
              <a:cs typeface="Calibri"/>
              <a:sym typeface="Calibri"/>
            </a:endParaRPr>
          </a:p>
        </p:txBody>
      </p:sp>
      <p:sp>
        <p:nvSpPr>
          <p:cNvPr id="453" name="Google Shape;453;p52"/>
          <p:cNvSpPr txBox="1">
            <a:spLocks noGrp="1"/>
          </p:cNvSpPr>
          <p:nvPr>
            <p:ph type="body" idx="1"/>
          </p:nvPr>
        </p:nvSpPr>
        <p:spPr>
          <a:xfrm>
            <a:off x="457200" y="1883670"/>
            <a:ext cx="8449129" cy="46235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944"/>
              </a:spcBef>
              <a:spcAft>
                <a:spcPts val="0"/>
              </a:spcAft>
              <a:buClr>
                <a:schemeClr val="dk1"/>
              </a:buClr>
              <a:buSzPts val="3200"/>
              <a:buFont typeface="Arial"/>
              <a:buNone/>
            </a:pPr>
            <a:r>
              <a:rPr lang="en-US" sz="2200" b="0" i="0" u="none" strike="noStrike" cap="none" dirty="0">
                <a:solidFill>
                  <a:srgbClr val="0000FF"/>
                </a:solidFill>
                <a:latin typeface="Calibri"/>
                <a:ea typeface="Calibri"/>
                <a:cs typeface="Calibri"/>
                <a:sym typeface="Calibri"/>
              </a:rPr>
              <a:t>Základné pravidlá (usmernenia pre diskusiu) a základná veta </a:t>
            </a:r>
            <a:r>
              <a:rPr lang="en-US" sz="2200" b="0" i="0" u="none" strike="noStrike" cap="none" dirty="0">
                <a:solidFill>
                  <a:schemeClr val="dk1"/>
                </a:solidFill>
                <a:latin typeface="Calibri"/>
                <a:ea typeface="Calibri"/>
                <a:cs typeface="Calibri"/>
                <a:sym typeface="Calibri"/>
              </a:rPr>
              <a:t>môžu žiakov priviesť k tomu, aby pozorne počúvali, odvolávali sa na ostatných, vyjadrovali súhlas, s rešpektom spochybňovali a zdôvodňovali: "(Ne)súhlasím s X, pretože..."</a:t>
            </a:r>
            <a:endParaRPr sz="2200" b="0" i="0" u="none" strike="noStrike" cap="none" dirty="0">
              <a:solidFill>
                <a:schemeClr val="dk1"/>
              </a:solidFill>
              <a:latin typeface="Calibri"/>
              <a:ea typeface="Calibri"/>
              <a:cs typeface="Calibri"/>
              <a:sym typeface="Calibri"/>
            </a:endParaRPr>
          </a:p>
          <a:p>
            <a:pPr marL="0" indent="0">
              <a:lnSpc>
                <a:spcPct val="90000"/>
              </a:lnSpc>
              <a:spcBef>
                <a:spcPts val="1944"/>
              </a:spcBef>
              <a:buClr>
                <a:srgbClr val="0000FF"/>
              </a:buClr>
              <a:buSzPts val="2720"/>
              <a:buNone/>
            </a:pPr>
            <a:r>
              <a:rPr lang="en-US" sz="2200" dirty="0"/>
              <a:t>Možno ich použiť pri skupinovej práci alebo pri diskusiách v celej triede. </a:t>
            </a:r>
          </a:p>
          <a:p>
            <a:pPr marL="0" indent="0">
              <a:lnSpc>
                <a:spcPct val="90000"/>
              </a:lnSpc>
              <a:spcBef>
                <a:spcPts val="1944"/>
              </a:spcBef>
              <a:spcAft>
                <a:spcPts val="800"/>
              </a:spcAft>
              <a:buClr>
                <a:srgbClr val="0000FF"/>
              </a:buClr>
              <a:buSzPts val="2720"/>
              <a:buNone/>
            </a:pPr>
            <a:r>
              <a:rPr lang="en-US" sz="2200" dirty="0"/>
              <a:t>Patria medzi ne:</a:t>
            </a:r>
          </a:p>
          <a:p>
            <a:pPr marL="457200" lvl="0" indent="-374650" algn="l" rtl="0">
              <a:lnSpc>
                <a:spcPct val="90000"/>
              </a:lnSpc>
              <a:spcBef>
                <a:spcPts val="0"/>
              </a:spcBef>
              <a:spcAft>
                <a:spcPts val="800"/>
              </a:spcAft>
              <a:buSzPts val="2300"/>
              <a:buFont typeface="Calibri"/>
              <a:buChar char="●"/>
            </a:pPr>
            <a:r>
              <a:rPr lang="en-US" sz="2200" i="1" dirty="0"/>
              <a:t>Rešpektovanie všetkých názorov a podpora skúšania nových myšlienok</a:t>
            </a:r>
          </a:p>
          <a:p>
            <a:pPr marL="457200" lvl="0" indent="-374650" algn="l" rtl="0">
              <a:lnSpc>
                <a:spcPct val="90000"/>
              </a:lnSpc>
              <a:spcBef>
                <a:spcPts val="0"/>
              </a:spcBef>
              <a:spcAft>
                <a:spcPts val="800"/>
              </a:spcAft>
              <a:buSzPts val="2300"/>
              <a:buFont typeface="Calibri"/>
              <a:buChar char="●"/>
            </a:pPr>
            <a:r>
              <a:rPr lang="en-US" sz="2200" i="1" dirty="0"/>
              <a:t>Akceptovanie toho, že tvrdenia by mali byť spochybnené</a:t>
            </a:r>
          </a:p>
          <a:p>
            <a:pPr marL="457200" lvl="0" indent="-374650" algn="l" rtl="0">
              <a:lnSpc>
                <a:spcPct val="90000"/>
              </a:lnSpc>
              <a:spcBef>
                <a:spcPts val="0"/>
              </a:spcBef>
              <a:spcAft>
                <a:spcPts val="800"/>
              </a:spcAft>
              <a:buSzPts val="2300"/>
              <a:buFont typeface="Calibri"/>
              <a:buChar char="●"/>
            </a:pPr>
            <a:r>
              <a:rPr lang="en-US" sz="2200" i="1" dirty="0"/>
              <a:t>Zdieľanie dôvodov pre nároky a výzvy</a:t>
            </a:r>
          </a:p>
          <a:p>
            <a:pPr marL="457200" lvl="0" indent="-374650" algn="l" rtl="0">
              <a:lnSpc>
                <a:spcPct val="90000"/>
              </a:lnSpc>
              <a:spcBef>
                <a:spcPts val="0"/>
              </a:spcBef>
              <a:spcAft>
                <a:spcPts val="800"/>
              </a:spcAft>
              <a:buSzPts val="2300"/>
              <a:buFont typeface="Calibri"/>
              <a:buChar char="●"/>
            </a:pPr>
            <a:r>
              <a:rPr lang="en-US" sz="2200" i="1" dirty="0"/>
              <a:t>Aktívne hľadanie a zvažovanie alternatív pred prijatím rozhodnutia</a:t>
            </a:r>
            <a:endParaRPr lang="ja-JP" altLang="en-US" sz="2200" i="1">
              <a:solidFill>
                <a:srgbClr val="000000"/>
              </a:solidFill>
            </a:endParaRPr>
          </a:p>
          <a:p>
            <a:pPr marL="457200" lvl="0" indent="-374650" algn="l" rtl="0">
              <a:lnSpc>
                <a:spcPct val="90000"/>
              </a:lnSpc>
              <a:spcBef>
                <a:spcPts val="0"/>
              </a:spcBef>
              <a:spcAft>
                <a:spcPts val="400"/>
              </a:spcAft>
              <a:buSzPts val="2300"/>
              <a:buFont typeface="Calibri"/>
              <a:buChar char="●"/>
            </a:pPr>
            <a:r>
              <a:rPr lang="en-US" sz="2200" i="1" dirty="0"/>
              <a:t>Preberanie spoločnej zodpovednosti za rozhodnutia</a:t>
            </a:r>
            <a:endParaRPr lang="ja-JP" altLang="en-US" sz="2200" i="1"/>
          </a:p>
          <a:p>
            <a:pPr marL="0" marR="0" lvl="0" indent="0" algn="l" rtl="0">
              <a:lnSpc>
                <a:spcPct val="80000"/>
              </a:lnSpc>
              <a:spcBef>
                <a:spcPts val="0"/>
              </a:spcBef>
              <a:spcAft>
                <a:spcPts val="0"/>
              </a:spcAft>
              <a:buClr>
                <a:schemeClr val="dk1"/>
              </a:buClr>
              <a:buSzPts val="3200"/>
              <a:buFont typeface="Arial"/>
              <a:buNone/>
            </a:pPr>
            <a:endParaRPr sz="2400" b="0" i="0" u="none" strike="noStrike" cap="none" dirty="0">
              <a:solidFill>
                <a:schemeClr val="hlink"/>
              </a:solidFill>
              <a:latin typeface="Calibri"/>
              <a:ea typeface="Calibri"/>
              <a:cs typeface="Calibri"/>
              <a:sym typeface="Calibri"/>
            </a:endParaRPr>
          </a:p>
        </p:txBody>
      </p:sp>
      <p:pic>
        <p:nvPicPr>
          <p:cNvPr id="3" name="Google Shape;100;p14" descr="Gillon 1.jpg">
            <a:extLst>
              <a:ext uri="{FF2B5EF4-FFF2-40B4-BE49-F238E27FC236}">
                <a16:creationId xmlns:a16="http://schemas.microsoft.com/office/drawing/2014/main" id="{86B2339C-0EB2-3E6D-AF71-DA6C3AE01077}"/>
              </a:ext>
            </a:extLst>
          </p:cNvPr>
          <p:cNvPicPr preferRelativeResize="0">
            <a:picLocks/>
          </p:cNvPicPr>
          <p:nvPr/>
        </p:nvPicPr>
        <p:blipFill rotWithShape="1">
          <a:blip r:embed="rId3">
            <a:alphaModFix/>
          </a:blip>
          <a:srcRect t="128" b="129"/>
          <a:stretch/>
        </p:blipFill>
        <p:spPr>
          <a:xfrm>
            <a:off x="6343650" y="383831"/>
            <a:ext cx="2548830" cy="1401758"/>
          </a:xfrm>
          <a:prstGeom prst="rect">
            <a:avLst/>
          </a:prstGeom>
          <a:noFill/>
          <a:ln>
            <a:noFill/>
          </a:ln>
        </p:spPr>
      </p:pic>
    </p:spTree>
    <p:extLst>
      <p:ext uri="{BB962C8B-B14F-4D97-AF65-F5344CB8AC3E}">
        <p14:creationId xmlns:p14="http://schemas.microsoft.com/office/powerpoint/2010/main" val="76423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2"/>
          <p:cNvSpPr txBox="1">
            <a:spLocks noGrp="1"/>
          </p:cNvSpPr>
          <p:nvPr>
            <p:ph type="title"/>
          </p:nvPr>
        </p:nvSpPr>
        <p:spPr>
          <a:xfrm>
            <a:off x="-1029607" y="465175"/>
            <a:ext cx="8577943" cy="1143000"/>
          </a:xfrm>
          <a:prstGeom prst="rect">
            <a:avLst/>
          </a:prstGeom>
          <a:noFill/>
          <a:ln>
            <a:noFill/>
          </a:ln>
        </p:spPr>
        <p:txBody>
          <a:bodyPr spcFirstLastPara="1" wrap="square" lIns="91425" tIns="45700" rIns="91425" bIns="45700" anchor="ctr" anchorCtr="0">
            <a:noAutofit/>
          </a:bodyPr>
          <a:lstStyle/>
          <a:p>
            <a:pPr lvl="0">
              <a:buSzPts val="3959"/>
            </a:pPr>
            <a:r>
              <a:rPr lang="en-US" sz="3600" b="0" i="0" u="none" strike="noStrike" cap="none" dirty="0">
                <a:solidFill>
                  <a:schemeClr val="dk1"/>
                </a:solidFill>
                <a:latin typeface="Calibri"/>
                <a:ea typeface="Calibri"/>
                <a:cs typeface="Calibri"/>
                <a:sym typeface="Calibri"/>
              </a:rPr>
              <a:t>Some ideas to support </a:t>
            </a:r>
            <a:r>
              <a:rPr lang="en-US" sz="3600" dirty="0"/>
              <a:t>dialogue</a:t>
            </a:r>
            <a:endParaRPr sz="3600" b="0" i="0" u="none" strike="noStrike" cap="none" dirty="0">
              <a:solidFill>
                <a:schemeClr val="dk1"/>
              </a:solidFill>
              <a:latin typeface="Calibri"/>
              <a:ea typeface="Calibri"/>
              <a:cs typeface="Calibri"/>
              <a:sym typeface="Calibri"/>
            </a:endParaRPr>
          </a:p>
        </p:txBody>
      </p:sp>
      <p:sp>
        <p:nvSpPr>
          <p:cNvPr id="453" name="Google Shape;453;p52"/>
          <p:cNvSpPr txBox="1">
            <a:spLocks noGrp="1"/>
          </p:cNvSpPr>
          <p:nvPr>
            <p:ph type="body" idx="1"/>
          </p:nvPr>
        </p:nvSpPr>
        <p:spPr>
          <a:xfrm>
            <a:off x="457200" y="1883670"/>
            <a:ext cx="8449129" cy="46235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944"/>
              </a:spcBef>
              <a:spcAft>
                <a:spcPts val="0"/>
              </a:spcAft>
              <a:buClr>
                <a:schemeClr val="dk1"/>
              </a:buClr>
              <a:buSzPts val="3200"/>
              <a:buFont typeface="Arial"/>
              <a:buNone/>
            </a:pPr>
            <a:r>
              <a:rPr lang="en-US" sz="2200" b="0" i="0" u="none" strike="noStrike" cap="none" dirty="0">
                <a:solidFill>
                  <a:srgbClr val="0000FF"/>
                </a:solidFill>
                <a:latin typeface="Calibri"/>
                <a:ea typeface="Calibri"/>
                <a:cs typeface="Calibri"/>
                <a:sym typeface="Calibri"/>
              </a:rPr>
              <a:t>Ground rules (discussion guidelines) and sentence stems </a:t>
            </a:r>
            <a:r>
              <a:rPr lang="en-US" sz="2200" b="0" i="0" u="none" strike="noStrike" cap="none" dirty="0">
                <a:solidFill>
                  <a:schemeClr val="dk1"/>
                </a:solidFill>
                <a:latin typeface="Calibri"/>
                <a:ea typeface="Calibri"/>
                <a:cs typeface="Calibri"/>
                <a:sym typeface="Calibri"/>
              </a:rPr>
              <a:t>can get students in the habit of listening carefully, referencing others, expressing agreement and respectfully challenging, giving reasons: “I (dis)agree with X because...”</a:t>
            </a:r>
            <a:endParaRPr sz="2200" b="0" i="0" u="none" strike="noStrike" cap="none" dirty="0">
              <a:solidFill>
                <a:schemeClr val="dk1"/>
              </a:solidFill>
              <a:latin typeface="Calibri"/>
              <a:ea typeface="Calibri"/>
              <a:cs typeface="Calibri"/>
              <a:sym typeface="Calibri"/>
            </a:endParaRPr>
          </a:p>
          <a:p>
            <a:pPr marL="0" indent="0">
              <a:lnSpc>
                <a:spcPct val="90000"/>
              </a:lnSpc>
              <a:spcBef>
                <a:spcPts val="1944"/>
              </a:spcBef>
              <a:buClr>
                <a:srgbClr val="0000FF"/>
              </a:buClr>
              <a:buSzPts val="2720"/>
              <a:buNone/>
            </a:pPr>
            <a:r>
              <a:rPr lang="en-US" sz="2200" dirty="0"/>
              <a:t>They can be used in group work or whole class discussions. </a:t>
            </a:r>
          </a:p>
          <a:p>
            <a:pPr marL="0" indent="0">
              <a:lnSpc>
                <a:spcPct val="90000"/>
              </a:lnSpc>
              <a:spcBef>
                <a:spcPts val="1944"/>
              </a:spcBef>
              <a:spcAft>
                <a:spcPts val="800"/>
              </a:spcAft>
              <a:buClr>
                <a:srgbClr val="0000FF"/>
              </a:buClr>
              <a:buSzPts val="2720"/>
              <a:buNone/>
            </a:pPr>
            <a:r>
              <a:rPr lang="en-US" sz="2200" dirty="0"/>
              <a:t>They include:</a:t>
            </a:r>
          </a:p>
          <a:p>
            <a:pPr marL="457200" lvl="0" indent="-374650" algn="l" rtl="0">
              <a:lnSpc>
                <a:spcPct val="90000"/>
              </a:lnSpc>
              <a:spcBef>
                <a:spcPts val="0"/>
              </a:spcBef>
              <a:spcAft>
                <a:spcPts val="800"/>
              </a:spcAft>
              <a:buSzPts val="2300"/>
              <a:buFont typeface="Calibri"/>
              <a:buChar char="●"/>
            </a:pPr>
            <a:r>
              <a:rPr lang="en-US" sz="2200" i="1" dirty="0"/>
              <a:t>Treating all views respectfully and encouraging trying out new ideas</a:t>
            </a:r>
          </a:p>
          <a:p>
            <a:pPr marL="457200" lvl="0" indent="-374650" algn="l" rtl="0">
              <a:lnSpc>
                <a:spcPct val="90000"/>
              </a:lnSpc>
              <a:spcBef>
                <a:spcPts val="0"/>
              </a:spcBef>
              <a:spcAft>
                <a:spcPts val="800"/>
              </a:spcAft>
              <a:buSzPts val="2300"/>
              <a:buFont typeface="Calibri"/>
              <a:buChar char="●"/>
            </a:pPr>
            <a:r>
              <a:rPr lang="en-US" sz="2200" i="1" dirty="0"/>
              <a:t>Accepting that claims should be challenged</a:t>
            </a:r>
          </a:p>
          <a:p>
            <a:pPr marL="457200" lvl="0" indent="-374650" algn="l" rtl="0">
              <a:lnSpc>
                <a:spcPct val="90000"/>
              </a:lnSpc>
              <a:spcBef>
                <a:spcPts val="0"/>
              </a:spcBef>
              <a:spcAft>
                <a:spcPts val="800"/>
              </a:spcAft>
              <a:buSzPts val="2300"/>
              <a:buFont typeface="Calibri"/>
              <a:buChar char="●"/>
            </a:pPr>
            <a:r>
              <a:rPr lang="en-US" sz="2200" i="1" dirty="0"/>
              <a:t>Sharing reasons behind claims and challenges</a:t>
            </a:r>
          </a:p>
          <a:p>
            <a:pPr marL="457200" lvl="0" indent="-374650" algn="l" rtl="0">
              <a:lnSpc>
                <a:spcPct val="90000"/>
              </a:lnSpc>
              <a:spcBef>
                <a:spcPts val="0"/>
              </a:spcBef>
              <a:spcAft>
                <a:spcPts val="800"/>
              </a:spcAft>
              <a:buSzPts val="2300"/>
              <a:buFont typeface="Calibri"/>
              <a:buChar char="●"/>
            </a:pPr>
            <a:r>
              <a:rPr lang="en-US" sz="2200" i="1" dirty="0"/>
              <a:t>Actively seeking and considering alternatives before taking decisions</a:t>
            </a:r>
            <a:endParaRPr lang="ja-JP" altLang="en-US" sz="2200" i="1">
              <a:solidFill>
                <a:srgbClr val="000000"/>
              </a:solidFill>
            </a:endParaRPr>
          </a:p>
          <a:p>
            <a:pPr marL="457200" lvl="0" indent="-374650" algn="l" rtl="0">
              <a:lnSpc>
                <a:spcPct val="90000"/>
              </a:lnSpc>
              <a:spcBef>
                <a:spcPts val="0"/>
              </a:spcBef>
              <a:spcAft>
                <a:spcPts val="400"/>
              </a:spcAft>
              <a:buSzPts val="2300"/>
              <a:buFont typeface="Calibri"/>
              <a:buChar char="●"/>
            </a:pPr>
            <a:r>
              <a:rPr lang="en-US" sz="2200" i="1" dirty="0"/>
              <a:t>Taking shared responsibility for decisions</a:t>
            </a:r>
            <a:endParaRPr lang="ja-JP" altLang="en-US" sz="2200" i="1"/>
          </a:p>
          <a:p>
            <a:pPr marL="0" marR="0" lvl="0" indent="0" algn="l" rtl="0">
              <a:lnSpc>
                <a:spcPct val="80000"/>
              </a:lnSpc>
              <a:spcBef>
                <a:spcPts val="0"/>
              </a:spcBef>
              <a:spcAft>
                <a:spcPts val="0"/>
              </a:spcAft>
              <a:buClr>
                <a:schemeClr val="dk1"/>
              </a:buClr>
              <a:buSzPts val="3200"/>
              <a:buFont typeface="Arial"/>
              <a:buNone/>
            </a:pPr>
            <a:endParaRPr sz="2400" b="0" i="0" u="none" strike="noStrike" cap="none" dirty="0">
              <a:solidFill>
                <a:schemeClr val="hlink"/>
              </a:solidFill>
              <a:latin typeface="Calibri"/>
              <a:ea typeface="Calibri"/>
              <a:cs typeface="Calibri"/>
              <a:sym typeface="Calibri"/>
            </a:endParaRPr>
          </a:p>
        </p:txBody>
      </p:sp>
      <p:pic>
        <p:nvPicPr>
          <p:cNvPr id="3" name="Google Shape;100;p14" descr="Gillon 1.jpg">
            <a:extLst>
              <a:ext uri="{FF2B5EF4-FFF2-40B4-BE49-F238E27FC236}">
                <a16:creationId xmlns:a16="http://schemas.microsoft.com/office/drawing/2014/main" id="{86B2339C-0EB2-3E6D-AF71-DA6C3AE01077}"/>
              </a:ext>
            </a:extLst>
          </p:cNvPr>
          <p:cNvPicPr preferRelativeResize="0">
            <a:picLocks/>
          </p:cNvPicPr>
          <p:nvPr/>
        </p:nvPicPr>
        <p:blipFill rotWithShape="1">
          <a:blip r:embed="rId3">
            <a:alphaModFix/>
          </a:blip>
          <a:srcRect t="128" b="129"/>
          <a:stretch/>
        </p:blipFill>
        <p:spPr>
          <a:xfrm>
            <a:off x="6343650" y="383831"/>
            <a:ext cx="2548830" cy="1401758"/>
          </a:xfrm>
          <a:prstGeom prst="rect">
            <a:avLst/>
          </a:prstGeom>
          <a:noFill/>
          <a:ln>
            <a:noFill/>
          </a:ln>
        </p:spPr>
      </p:pic>
    </p:spTree>
    <p:extLst>
      <p:ext uri="{BB962C8B-B14F-4D97-AF65-F5344CB8AC3E}">
        <p14:creationId xmlns:p14="http://schemas.microsoft.com/office/powerpoint/2010/main" val="180307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53"/>
          <p:cNvSpPr txBox="1">
            <a:spLocks noGrp="1"/>
          </p:cNvSpPr>
          <p:nvPr>
            <p:ph type="body" idx="1"/>
          </p:nvPr>
        </p:nvSpPr>
        <p:spPr>
          <a:xfrm>
            <a:off x="476700" y="2171699"/>
            <a:ext cx="8228700" cy="4318747"/>
          </a:xfrm>
          <a:prstGeom prst="rect">
            <a:avLst/>
          </a:prstGeom>
          <a:solidFill>
            <a:srgbClr val="FFF2CC"/>
          </a:solid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0070C0"/>
              </a:buClr>
              <a:buSzPts val="2600"/>
              <a:buFont typeface="Arial"/>
              <a:buAutoNum type="arabicPeriod"/>
            </a:pPr>
            <a:r>
              <a:rPr lang="en-US" sz="2600" b="0" i="1" u="none" strike="noStrike" cap="none" dirty="0">
                <a:solidFill>
                  <a:srgbClr val="0070C0"/>
                </a:solidFill>
                <a:latin typeface="Calibri"/>
                <a:ea typeface="Calibri"/>
                <a:cs typeface="Calibri"/>
                <a:sym typeface="Calibri"/>
              </a:rPr>
              <a:t>Pozorne a s rešpektom si navzájom načúvame </a:t>
            </a:r>
            <a:endParaRPr sz="3200" b="0" i="1"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1F7501"/>
              </a:buClr>
              <a:buSzPts val="2600"/>
              <a:buFont typeface="Arial"/>
              <a:buAutoNum type="arabicPeriod"/>
            </a:pPr>
            <a:r>
              <a:rPr lang="en-US" sz="2600" b="0" i="1" u="none" strike="noStrike" cap="none" dirty="0">
                <a:solidFill>
                  <a:srgbClr val="1F7501"/>
                </a:solidFill>
                <a:latin typeface="Calibri"/>
                <a:ea typeface="Calibri"/>
                <a:cs typeface="Calibri"/>
                <a:sym typeface="Calibri"/>
              </a:rPr>
              <a:t>Zdieľame všetky naše nápady </a:t>
            </a:r>
            <a:endParaRPr sz="3200" b="0" i="1"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FF6600"/>
              </a:buClr>
              <a:buSzPts val="2600"/>
              <a:buFont typeface="Arial"/>
              <a:buAutoNum type="arabicPeriod"/>
            </a:pPr>
            <a:r>
              <a:rPr lang="en-US" sz="2600" b="0" i="1" u="none" strike="noStrike" cap="none" dirty="0">
                <a:solidFill>
                  <a:srgbClr val="FF6600"/>
                </a:solidFill>
                <a:latin typeface="Calibri"/>
                <a:ea typeface="Calibri"/>
                <a:cs typeface="Calibri"/>
                <a:sym typeface="Calibri"/>
              </a:rPr>
              <a:t>Pýtame sa jeden druhého: </a:t>
            </a:r>
            <a:r>
              <a:rPr lang="en-US" sz="2600" b="1" i="1" u="none" strike="noStrike" cap="none" dirty="0">
                <a:solidFill>
                  <a:srgbClr val="FF6600"/>
                </a:solidFill>
                <a:latin typeface="Calibri"/>
                <a:ea typeface="Calibri"/>
                <a:cs typeface="Calibri"/>
                <a:sym typeface="Calibri"/>
              </a:rPr>
              <a:t>Čo si myslíte?" </a:t>
            </a:r>
            <a:r>
              <a:rPr lang="en-US" sz="2600" b="0" i="1" u="none" strike="noStrike" cap="none" dirty="0">
                <a:solidFill>
                  <a:srgbClr val="FF6600"/>
                </a:solidFill>
                <a:latin typeface="Calibri"/>
                <a:ea typeface="Calibri"/>
                <a:cs typeface="Calibri"/>
                <a:sym typeface="Calibri"/>
              </a:rPr>
              <a:t>a </a:t>
            </a:r>
            <a:r>
              <a:rPr lang="en-US" sz="2600" b="1" i="1" u="none" strike="noStrike" cap="none" dirty="0">
                <a:solidFill>
                  <a:srgbClr val="FF6600"/>
                </a:solidFill>
                <a:latin typeface="Calibri"/>
                <a:ea typeface="Calibri"/>
                <a:cs typeface="Calibri"/>
                <a:sym typeface="Calibri"/>
              </a:rPr>
              <a:t>"Prečo?</a:t>
            </a:r>
            <a:endParaRPr sz="3200" b="0" i="1"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rgbClr val="6600FF"/>
              </a:buClr>
              <a:buSzPts val="2600"/>
              <a:buFont typeface="Arial"/>
              <a:buAutoNum type="arabicPeriod"/>
            </a:pPr>
            <a:r>
              <a:rPr lang="en-US" sz="2600" b="0" i="1" u="none" strike="noStrike" cap="none" dirty="0">
                <a:solidFill>
                  <a:srgbClr val="6600FF"/>
                </a:solidFill>
                <a:latin typeface="Calibri"/>
                <a:ea typeface="Calibri"/>
                <a:cs typeface="Calibri"/>
                <a:sym typeface="Calibri"/>
              </a:rPr>
              <a:t>Premýšľame o tom, čo počujeme</a:t>
            </a:r>
            <a:endParaRPr sz="3200" b="0" i="1" u="none" strike="noStrike" cap="none" dirty="0">
              <a:solidFill>
                <a:schemeClr val="dk1"/>
              </a:solidFill>
              <a:latin typeface="Calibri"/>
              <a:ea typeface="Calibri"/>
              <a:cs typeface="Calibri"/>
              <a:sym typeface="Calibri"/>
            </a:endParaRPr>
          </a:p>
          <a:p>
            <a:pPr marL="342900" marR="0" lvl="0" indent="-342900" algn="l" rtl="0">
              <a:spcBef>
                <a:spcPts val="0"/>
              </a:spcBef>
              <a:spcAft>
                <a:spcPts val="800"/>
              </a:spcAft>
              <a:buClr>
                <a:srgbClr val="FF0000"/>
              </a:buClr>
              <a:buSzPts val="2600"/>
              <a:buFont typeface="Arial"/>
              <a:buAutoNum type="arabicPeriod"/>
            </a:pPr>
            <a:r>
              <a:rPr lang="en-US" sz="2600" b="0" i="1" u="none" strike="noStrike" cap="none" dirty="0">
                <a:solidFill>
                  <a:srgbClr val="FF0000"/>
                </a:solidFill>
                <a:latin typeface="Calibri"/>
                <a:ea typeface="Calibri"/>
                <a:cs typeface="Calibri"/>
                <a:sym typeface="Calibri"/>
              </a:rPr>
              <a:t>Hovoríme toľko, koľko môžeme, striedame sa a nadväzujeme na</a:t>
            </a:r>
            <a:endParaRPr sz="3200" b="0" i="1" u="none" strike="noStrike" cap="none" dirty="0">
              <a:solidFill>
                <a:schemeClr val="dk1"/>
              </a:solidFill>
              <a:latin typeface="Calibri"/>
              <a:ea typeface="Calibri"/>
              <a:cs typeface="Calibri"/>
              <a:sym typeface="Calibri"/>
            </a:endParaRPr>
          </a:p>
          <a:p>
            <a:pPr marL="342900" marR="0" lvl="0" indent="-342900" algn="l" rtl="0">
              <a:spcBef>
                <a:spcPts val="0"/>
              </a:spcBef>
              <a:spcAft>
                <a:spcPts val="800"/>
              </a:spcAft>
              <a:buClr>
                <a:srgbClr val="1F7501"/>
              </a:buClr>
              <a:buSzPts val="2600"/>
              <a:buFont typeface="Arial"/>
              <a:buAutoNum type="arabicPeriod"/>
            </a:pPr>
            <a:r>
              <a:rPr lang="en-US" sz="2600" b="0" i="1" u="none" strike="noStrike" cap="none" dirty="0">
                <a:solidFill>
                  <a:srgbClr val="1F7501"/>
                </a:solidFill>
                <a:latin typeface="Calibri"/>
                <a:ea typeface="Calibri"/>
                <a:cs typeface="Calibri"/>
                <a:sym typeface="Calibri"/>
              </a:rPr>
              <a:t>Navzájom si kladieme otázky a komentujeme svoje nápady</a:t>
            </a:r>
          </a:p>
        </p:txBody>
      </p:sp>
      <p:sp>
        <p:nvSpPr>
          <p:cNvPr id="460" name="Google Shape;460;p53"/>
          <p:cNvSpPr txBox="1">
            <a:spLocks noGrp="1"/>
          </p:cNvSpPr>
          <p:nvPr>
            <p:ph type="title"/>
          </p:nvPr>
        </p:nvSpPr>
        <p:spPr>
          <a:xfrm>
            <a:off x="1029600" y="552450"/>
            <a:ext cx="6791848" cy="7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000"/>
              <a:buFont typeface="Arial"/>
              <a:buNone/>
            </a:pPr>
            <a:r>
              <a:rPr lang="en-US" sz="4000" b="1" i="0" u="none" strike="noStrike" cap="none" dirty="0">
                <a:solidFill>
                  <a:srgbClr val="000000"/>
                </a:solidFill>
                <a:latin typeface="Calibri"/>
                <a:ea typeface="Calibri"/>
                <a:cs typeface="Calibri"/>
                <a:sym typeface="Calibri"/>
              </a:rPr>
              <a:t>Usmernenia pre diskusiu / základné pravidlá: príklad</a:t>
            </a:r>
            <a:endParaRPr sz="4000" b="1"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7290924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11443</TotalTime>
  <Words>5118</Words>
  <Application>Microsoft Macintosh PowerPoint</Application>
  <PresentationFormat>On-screen Show (4:3)</PresentationFormat>
  <Paragraphs>543</Paragraphs>
  <Slides>51</Slides>
  <Notes>48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Comic Sans MS</vt:lpstr>
      <vt:lpstr>Segoe UI</vt:lpstr>
      <vt:lpstr>Times New Roman</vt:lpstr>
      <vt:lpstr>Verdana</vt:lpstr>
      <vt:lpstr>Office Theme</vt:lpstr>
      <vt:lpstr>Document</vt:lpstr>
      <vt:lpstr>Práca v skupine  Sara Hennessy      </vt:lpstr>
      <vt:lpstr>Group work  Sara Hennessy      </vt:lpstr>
      <vt:lpstr>Aká je hodnota skupinovej práce?</vt:lpstr>
      <vt:lpstr>What is the value of group work?</vt:lpstr>
      <vt:lpstr>PowerPoint Presentation</vt:lpstr>
      <vt:lpstr>PowerPoint Presentation</vt:lpstr>
      <vt:lpstr>Niekoľko nápadov na podporu dialógu</vt:lpstr>
      <vt:lpstr>Some ideas to support dialogue</vt:lpstr>
      <vt:lpstr>Usmernenia pre diskusiu / základné pravidlá: príklad</vt:lpstr>
      <vt:lpstr>Discussion guidelines / ground rules: an example</vt:lpstr>
      <vt:lpstr>PowerPoint Presentation</vt:lpstr>
      <vt:lpstr>Navrhovanie aktivít na podporu dialógu v skupinách alebo v celej triede</vt:lpstr>
      <vt:lpstr>Designing activities to support            dialogue in groups or whole class</vt:lpstr>
      <vt:lpstr>PowerPoint Presentation</vt:lpstr>
      <vt:lpstr>PowerPoint Presentation</vt:lpstr>
      <vt:lpstr>PowerPoint Presentation</vt:lpstr>
      <vt:lpstr> Diskusné body       </vt:lpstr>
      <vt:lpstr> Talking Points       </vt:lpstr>
      <vt:lpstr>Diskusné body</vt:lpstr>
      <vt:lpstr>Talking points</vt:lpstr>
      <vt:lpstr>Príklady diskusných príspevkov Súhlasíte, nesúhlasíte alebo si nie ste istí? Prečo?</vt:lpstr>
      <vt:lpstr>Examples of talking points Do you agree, disagree, or are you unsure? Why?</vt:lpstr>
      <vt:lpstr>Viac bodov na diskusiu Súhlasíte, nesúhlasíte alebo si nie ste istí?</vt:lpstr>
      <vt:lpstr>More talking points Do you agree, disagree,  or are you unsure?</vt:lpstr>
      <vt:lpstr>Video: Talking points Video s diskusnými bodmi</vt:lpstr>
      <vt:lpstr>Vytvorte pre žiakov diskusný bod, o ktorom budú diskutovať na nadchádzajúcej hodine, ktorú budete viesť.  Uistite sa, že téma je otvorená a pútavá, aby podnietila bohatú diskusiu.    </vt:lpstr>
      <vt:lpstr>Construct a talking point for learners to discuss in a forthcoming lesson you will teach.  Ensure the topic is open-ended and engaging to stimulate rich discussion.    </vt:lpstr>
      <vt:lpstr>Ďalšie tipy pre  kvalitná skupinová práca:   Kedy je potrebný váš príspevok?</vt:lpstr>
      <vt:lpstr>More tips for  quality group work:   When is your input needed?</vt:lpstr>
      <vt:lpstr>Hodnotenie skupinovej práce učiteľom</vt:lpstr>
      <vt:lpstr>Teacher assessment of group work</vt:lpstr>
      <vt:lpstr>Práca v skupine: stupnice</vt:lpstr>
      <vt:lpstr>Group work: scales</vt:lpstr>
      <vt:lpstr>Reflexia študentov</vt:lpstr>
      <vt:lpstr>Student reflection</vt:lpstr>
      <vt:lpstr>Skupinové hodnotiace stupnice</vt:lpstr>
      <vt:lpstr>Group rating scales</vt:lpstr>
      <vt:lpstr>Zhrnutie najlepších tipov pre kvalitnú skupinovú prácu 1: Kultúra triedy a úlohy pre produktívny dialóg</vt:lpstr>
      <vt:lpstr>Summary of top tips for quality groupwork 1: Classroom culture &amp; tasks for productive dialogue</vt:lpstr>
      <vt:lpstr>Zhrnutie najlepších tipov pre kvalitnú skupinovú prácu 2:  Zapojte študentov do aktívneho učenia</vt:lpstr>
      <vt:lpstr>Summary of top tips for quality groupwork 2:  Involve students in active learning</vt:lpstr>
      <vt:lpstr>Zhrnutie najlepších tipov pre kvalitnú skupinovú prácu 3: udržujte otvorený dialógový priestor</vt:lpstr>
      <vt:lpstr>Summary of top tips for quality groupwork 3:               keep the dialogic space open</vt:lpstr>
      <vt:lpstr>Príklad úlohy pre rôzne skupiny</vt:lpstr>
      <vt:lpstr>Example of a different-groups task</vt:lpstr>
      <vt:lpstr>Naplánujte si skupinovú prácu na tému, pri ktorej je pravdepodobnejší nesúhlas,   kritické, ale konštruktívne spochybňovanie môže byť podporované,  a výsledky sa potom zdieľajú s ostatnými.  Zahrňte aspoň jeden bod rozhovoru.  </vt:lpstr>
      <vt:lpstr>Plan for group work around a topic where disagreement is more likely,   critical but constructive challenging can be encouraged,  and outcomes are then shared with others.  Include at least one talking point.  </vt:lpstr>
      <vt:lpstr>Ako prebiehala aktivita - reagovali žiaci? Zapojili sa všetci?  Ktoré body rozhovoru boli najúspešnejšie a prečo? Boli vaše výpovede podané na správnej úrovni, aby k nim mali prístup všetci žiaci? Ako to viete?  Čo povedali študenti, čo vám umožnilo nahliadnuť do ich porozumenia alebo neporozumenia?  Čo by ste mohli zmeniť, aby aktivita nabudúce fungovala lepšie?  </vt:lpstr>
      <vt:lpstr>How did the activity go – were the students responsive? Did everyone participate?  Which talking points were most successful and why? Where your statements pitched at the right level for all students to access? How do you know?  What did the students say that gave you an insight into their understanding or lack of it?  What could you change so that the activity works better next time?  </vt:lpstr>
      <vt:lpstr>Further 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Rating the quality of small group dialogue      </dc:title>
  <cp:lastModifiedBy>Sara Hennessy</cp:lastModifiedBy>
  <cp:revision>55</cp:revision>
  <cp:lastPrinted>2020-09-13T05:51:53Z</cp:lastPrinted>
  <dcterms:modified xsi:type="dcterms:W3CDTF">2024-11-15T15:47:02Z</dcterms:modified>
</cp:coreProperties>
</file>