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7" r:id="rId5"/>
    <p:sldId id="266" r:id="rId6"/>
    <p:sldId id="275" r:id="rId7"/>
    <p:sldId id="278" r:id="rId8"/>
    <p:sldId id="277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73" r:id="rId18"/>
  </p:sldIdLst>
  <p:sldSz cx="12192000" cy="6858000"/>
  <p:notesSz cx="6858000" cy="9144000"/>
  <p:defaultTextStyle>
    <a:defPPr rtl="0">
      <a:defRPr lang="sk-s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8"/>
  </p:normalViewPr>
  <p:slideViewPr>
    <p:cSldViewPr snapToGrid="0" snapToObjects="1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4D489AA2-56CC-45C6-BDF7-7601A86E1E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D556563-5659-4EC3-A09D-E65A765509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799BC-F0E3-4C63-8294-CDB3DF1937ED}" type="datetimeFigureOut">
              <a:rPr lang="sk-SK" smtClean="0"/>
              <a:t>12. 12. 2024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41977104-A440-40FD-917B-684EEC4379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1972D2C-D939-4E3C-9A05-E8EC4BB397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C8CDE-5890-42D4-B594-14E7B6E6CC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60066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5CC49-5332-404D-80CB-10EF9A9EDE09}" type="datetimeFigureOut">
              <a:rPr lang="sk-SK" smtClean="0"/>
              <a:t>12. 12. 2024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15DCD-0D5C-445A-93B7-5EFFDE08C7A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113430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15DCD-0D5C-445A-93B7-5EFFDE08C7AE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51981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15DCD-0D5C-445A-93B7-5EFFDE08C7AE}" type="slidenum">
              <a:rPr lang="sk-SK" smtClean="0"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85918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15DCD-0D5C-445A-93B7-5EFFDE08C7AE}" type="slidenum">
              <a:rPr lang="sk-SK" smtClean="0"/>
              <a:t>14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9667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915128" y="1788454"/>
            <a:ext cx="8361229" cy="2098226"/>
          </a:xfrm>
        </p:spPr>
        <p:txBody>
          <a:bodyPr rtlCol="0"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679906" y="3956279"/>
            <a:ext cx="6831673" cy="1086237"/>
          </a:xfrm>
        </p:spPr>
        <p:txBody>
          <a:bodyPr rtlCol="0"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/>
              <a:t>Kliknite sem a upravte štýl predlohy podnadpisov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AC030078-957D-4B36-AC63-1B0DDFCFFC08}" type="datetime1">
              <a:rPr lang="sk-SK" smtClean="0"/>
              <a:t>12. 12. 2024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 rtlCol="0"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sk-SK" smtClean="0"/>
              <a:pPr/>
              <a:t>‹#›</a:t>
            </a:fld>
            <a:endParaRPr lang="sk-SK" dirty="0"/>
          </a:p>
        </p:txBody>
      </p:sp>
      <p:grpSp>
        <p:nvGrpSpPr>
          <p:cNvPr id="7" name="Skupina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Voľný tvar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Voľný tvar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7962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 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E77419-C08D-4BD6-B1CE-D1BF81101382}" type="datetime1">
              <a:rPr lang="sk-SK" smtClean="0"/>
              <a:t>12. 12. 2024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5142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9596561" y="624156"/>
            <a:ext cx="1565766" cy="5243244"/>
          </a:xfrm>
        </p:spPr>
        <p:txBody>
          <a:bodyPr vert="eaVert"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E2E65A-FA2D-4058-A54D-AEF9A106D620}" type="datetime1">
              <a:rPr lang="sk-SK" smtClean="0"/>
              <a:t>12. 12. 2024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4549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69FFC5-A39B-4D26-AF9D-5C4B74D47157}" type="datetime1">
              <a:rPr lang="sk-SK" smtClean="0"/>
              <a:t>12. 12. 2024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5040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65025" y="1301360"/>
            <a:ext cx="9612971" cy="2852737"/>
          </a:xfrm>
        </p:spPr>
        <p:txBody>
          <a:bodyPr rtlCol="0"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 rtlCol="0"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37F8FB7-9CA9-414B-9B5E-BD213B4FD5C9}" type="datetime1">
              <a:rPr lang="sk-SK" smtClean="0"/>
              <a:t>12. 12. 2024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7" name="Voľný tvar 6" title="Značka orezania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6594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6C98E3-97E6-4F6D-9714-F8FE012FC2B0}" type="datetime1">
              <a:rPr lang="sk-SK" smtClean="0"/>
              <a:t>12. 12. 2024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3219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14859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textu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C5EEF1-3712-4724-84DE-D78D0265E911}" type="datetime1">
              <a:rPr lang="sk-SK" smtClean="0"/>
              <a:t>12. 12. 2024</a:t>
            </a:fld>
            <a:endParaRPr lang="sk-SK" dirty="0"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9" name="Zástupný objekt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6959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30D691-0A5D-4B95-A524-3B1865F245AD}" type="datetime1">
              <a:rPr lang="sk-SK" smtClean="0"/>
              <a:t>12. 12. 2024</a:t>
            </a:fld>
            <a:endParaRPr lang="sk-SK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9279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F0CC7B-7D63-4187-8552-D3FE568E16E5}" type="datetime1">
              <a:rPr lang="sk-SK" smtClean="0"/>
              <a:t>12. 12. 2024</a:t>
            </a:fld>
            <a:endParaRPr lang="sk-SK" dirty="0"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0983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 title="Tvar na pozadí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69C8661-80B2-4177-9A50-86BD9221B0AB}" type="datetime1">
              <a:rPr lang="sk-SK" smtClean="0"/>
              <a:t>12. 12. 2024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Obdĺžnik 8" title="Rozdeľovač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8451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 title="Tvar na pozadí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symbol obrázka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/>
              <a:t>Kliknutím na ikonu pridáte obrázok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488225E-2FDA-4112-958E-E9C535862C98}" type="datetime1">
              <a:rPr lang="sk-SK" smtClean="0"/>
              <a:t>12. 12. 2024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Obdĺžnik 8" title="Rozdeľovač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6393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1E26C69B-04CA-4EF2-A6EA-F1DFC7309EF7}" type="datetime1">
              <a:rPr lang="sk-SK" smtClean="0"/>
              <a:t>12. 12. 2024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Obdĺžnik 8" title="Bočný panel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0151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ok 24">
            <a:extLst>
              <a:ext uri="{FF2B5EF4-FFF2-40B4-BE49-F238E27FC236}">
                <a16:creationId xmlns:a16="http://schemas.microsoft.com/office/drawing/2014/main" id="{0461DC49-1338-C24E-A3BB-5919AD12F5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0" name="Obdĺžnik 29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32" name="Voľný tvar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sk-SK" dirty="0"/>
          </a:p>
        </p:txBody>
      </p:sp>
      <p:sp>
        <p:nvSpPr>
          <p:cNvPr id="34" name="Voľný tvar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608" y="1788454"/>
            <a:ext cx="9036270" cy="2098226"/>
          </a:xfrm>
        </p:spPr>
        <p:txBody>
          <a:bodyPr rtlCol="0">
            <a:normAutofit/>
          </a:bodyPr>
          <a:lstStyle/>
          <a:p>
            <a:pPr rtl="0"/>
            <a:r>
              <a:rPr lang="sk-SK" dirty="0">
                <a:solidFill>
                  <a:schemeClr val="bg2"/>
                </a:solidFill>
              </a:rPr>
              <a:t>MOCSÁRY LAJOS</a:t>
            </a:r>
            <a:br>
              <a:rPr lang="sk-SK" dirty="0">
                <a:solidFill>
                  <a:schemeClr val="bg2"/>
                </a:solidFill>
              </a:rPr>
            </a:br>
            <a:r>
              <a:rPr lang="sk-SK" dirty="0">
                <a:solidFill>
                  <a:schemeClr val="bg2"/>
                </a:solidFill>
              </a:rPr>
              <a:t>ELEMENTARY SCHOOL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 rtlCol="0">
            <a:normAutofit/>
          </a:bodyPr>
          <a:lstStyle/>
          <a:p>
            <a:pPr rtl="0"/>
            <a:r>
              <a:rPr lang="sk-SK" dirty="0">
                <a:solidFill>
                  <a:schemeClr val="bg2"/>
                </a:solidFill>
              </a:rPr>
              <a:t>FIĽAKOVO</a:t>
            </a:r>
          </a:p>
          <a:p>
            <a:pPr rtl="0"/>
            <a:r>
              <a:rPr lang="hu-HU" dirty="0">
                <a:solidFill>
                  <a:schemeClr val="bg2"/>
                </a:solidFill>
              </a:rPr>
              <a:t>FÜLEK</a:t>
            </a:r>
            <a:endParaRPr lang="sk-SK" dirty="0">
              <a:solidFill>
                <a:schemeClr val="bg2"/>
              </a:solidFill>
            </a:endParaRPr>
          </a:p>
          <a:p>
            <a:pPr rtl="0"/>
            <a:endParaRPr lang="sk-SK" dirty="0">
              <a:solidFill>
                <a:schemeClr val="bg2"/>
              </a:solidFill>
            </a:endParaRPr>
          </a:p>
        </p:txBody>
      </p:sp>
      <p:pic>
        <p:nvPicPr>
          <p:cNvPr id="1026" name="Picture 2" descr="Prihlásenie | Základná škola Lajosa Mocsáryho s vyučovacím jazykom maďarský  Farská lúka, Fiľakov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5742" y="4866465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580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BF510-8D1F-4290-91BD-7EE39DEF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685800"/>
            <a:ext cx="4315933" cy="2157884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I</a:t>
            </a:r>
            <a:r>
              <a:rPr lang="hu-HU" sz="3800" dirty="0"/>
              <a:t>NNOVATIVE METHODS IN TEACHING HUNAGRIAN LANGUAGE</a:t>
            </a:r>
            <a:endParaRPr lang="sk-SK" sz="3800" dirty="0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7EC32FF7-AA3E-46BD-84EF-F675DC0C5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843684"/>
            <a:ext cx="3855720" cy="332851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2200" dirty="0"/>
              <a:t>POEMS IN IMAGES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2200" dirty="0"/>
              <a:t>WE USED THE ARTIFICAL INTELLIGENCE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2200" dirty="0"/>
              <a:t>VISUAL THINKING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2200" dirty="0"/>
              <a:t> QUICK</a:t>
            </a:r>
          </a:p>
        </p:txBody>
      </p:sp>
      <p:pic>
        <p:nvPicPr>
          <p:cNvPr id="5" name="Zástupný objekt pre obrázok 4">
            <a:extLst>
              <a:ext uri="{FF2B5EF4-FFF2-40B4-BE49-F238E27FC236}">
                <a16:creationId xmlns:a16="http://schemas.microsoft.com/office/drawing/2014/main" id="{4BA698F4-0DB4-40AB-BF62-83F1D779CA4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3479" y="1"/>
            <a:ext cx="6418521" cy="6857999"/>
          </a:xfrm>
        </p:spPr>
      </p:pic>
    </p:spTree>
    <p:extLst>
      <p:ext uri="{BB962C8B-B14F-4D97-AF65-F5344CB8AC3E}">
        <p14:creationId xmlns:p14="http://schemas.microsoft.com/office/powerpoint/2010/main" val="4157845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62092BC-5C8D-421D-922E-FC74B4481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4433783"/>
            <a:ext cx="4443984" cy="1912093"/>
          </a:xfrm>
        </p:spPr>
        <p:txBody>
          <a:bodyPr/>
          <a:lstStyle/>
          <a:p>
            <a:pPr marL="0" indent="0">
              <a:buNone/>
            </a:pPr>
            <a:r>
              <a:rPr lang="hu-HU" b="1" dirty="0"/>
              <a:t>ADVANTAGES</a:t>
            </a:r>
          </a:p>
          <a:p>
            <a:pPr marL="0" indent="0">
              <a:buNone/>
            </a:pPr>
            <a:r>
              <a:rPr lang="en-US" dirty="0"/>
              <a:t>I</a:t>
            </a:r>
            <a:r>
              <a:rPr lang="hu-HU" dirty="0"/>
              <a:t>NTERESTING</a:t>
            </a:r>
          </a:p>
          <a:p>
            <a:pPr marL="0" indent="0">
              <a:buNone/>
            </a:pPr>
            <a:r>
              <a:rPr lang="en-US" dirty="0"/>
              <a:t>E</a:t>
            </a:r>
            <a:r>
              <a:rPr lang="hu-HU" dirty="0"/>
              <a:t>NTERTAINING</a:t>
            </a:r>
          </a:p>
          <a:p>
            <a:pPr marL="0" indent="0">
              <a:buNone/>
            </a:pPr>
            <a:r>
              <a:rPr lang="hu-HU" dirty="0"/>
              <a:t>INTERACTIVE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B59923E-90FD-4DCB-93F6-7579E01E91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4" y="4433783"/>
            <a:ext cx="4443984" cy="1912093"/>
          </a:xfrm>
        </p:spPr>
        <p:txBody>
          <a:bodyPr/>
          <a:lstStyle/>
          <a:p>
            <a:pPr marL="0" indent="0">
              <a:buNone/>
            </a:pPr>
            <a:r>
              <a:rPr lang="hu-HU" b="1" dirty="0"/>
              <a:t>DISADVANTAGES</a:t>
            </a:r>
          </a:p>
          <a:p>
            <a:pPr marL="0" indent="0">
              <a:buNone/>
            </a:pPr>
            <a:r>
              <a:rPr lang="hu-HU" dirty="0"/>
              <a:t>TIMES-CONSUMING</a:t>
            </a:r>
          </a:p>
          <a:p>
            <a:pPr marL="0" indent="0">
              <a:buNone/>
            </a:pPr>
            <a:r>
              <a:rPr lang="hu-HU" dirty="0"/>
              <a:t>REQUIRES MANY TOOLS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3B8C8A2-9CF5-4C2A-AC53-B6AB934C31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184" y="159489"/>
            <a:ext cx="7039902" cy="3960000"/>
          </a:xfrm>
          <a:prstGeom prst="rect">
            <a:avLst/>
          </a:prstGeom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7F0194ED-CC86-4BC1-B71B-AAF826F2E2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3004" y="159489"/>
            <a:ext cx="2749706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3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BF510-8D1F-4290-91BD-7EE39DEF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685800"/>
            <a:ext cx="4241505" cy="2157884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I</a:t>
            </a:r>
            <a:r>
              <a:rPr lang="hu-HU" sz="3800" dirty="0"/>
              <a:t>NNOVATIVE METHODS IN TEACHING </a:t>
            </a:r>
            <a:br>
              <a:rPr lang="hu-HU" sz="3800" dirty="0"/>
            </a:br>
            <a:r>
              <a:rPr lang="hu-HU" sz="3800" dirty="0"/>
              <a:t>GERMAN LANGUAGE</a:t>
            </a:r>
            <a:endParaRPr lang="sk-SK" sz="3800" dirty="0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7EC32FF7-AA3E-46BD-84EF-F675DC0C5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843684"/>
            <a:ext cx="3855720" cy="332851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2200" dirty="0"/>
              <a:t>FUNNY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2200" dirty="0"/>
              <a:t>INTERESTING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2200" dirty="0"/>
              <a:t>EDUCATIONAL </a:t>
            </a:r>
            <a:endParaRPr lang="hu-HU" sz="2200" dirty="0"/>
          </a:p>
          <a:p>
            <a:endParaRPr lang="sk-SK" dirty="0"/>
          </a:p>
        </p:txBody>
      </p:sp>
      <p:pic>
        <p:nvPicPr>
          <p:cNvPr id="7" name="Zástupný objekt pre obrázok 6" descr="Obrázok, na ktorom je osoba, ošatenie, ľudská tvár, chlapec&#10;&#10;Automaticky generovaný popis">
            <a:extLst>
              <a:ext uri="{FF2B5EF4-FFF2-40B4-BE49-F238E27FC236}">
                <a16:creationId xmlns:a16="http://schemas.microsoft.com/office/drawing/2014/main" id="{B8015192-1114-6B03-A12B-43444EBBC8C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9475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62092BC-5C8D-421D-922E-FC74B4481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4534294"/>
            <a:ext cx="4443984" cy="19120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b="1" dirty="0"/>
              <a:t>ADVANTAGES</a:t>
            </a:r>
          </a:p>
          <a:p>
            <a:pPr marL="0" indent="0">
              <a:buNone/>
            </a:pPr>
            <a:r>
              <a:rPr lang="sk-SK" dirty="0"/>
              <a:t>   PLAYFUL</a:t>
            </a:r>
          </a:p>
          <a:p>
            <a:pPr marL="0" indent="0">
              <a:buNone/>
            </a:pPr>
            <a:r>
              <a:rPr lang="sk-SK" dirty="0"/>
              <a:t>   FUN</a:t>
            </a:r>
          </a:p>
          <a:p>
            <a:pPr marL="0" indent="0">
              <a:buNone/>
            </a:pPr>
            <a:r>
              <a:rPr lang="sk-SK" dirty="0"/>
              <a:t>   EDUCATIONAL</a:t>
            </a:r>
          </a:p>
          <a:p>
            <a:pPr marL="0" indent="0">
              <a:buNone/>
            </a:pPr>
            <a:r>
              <a:rPr lang="sk-SK" b="1" dirty="0"/>
              <a:t>   </a:t>
            </a:r>
            <a:r>
              <a:rPr lang="sk-SK" dirty="0"/>
              <a:t>SIMPLE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B59923E-90FD-4DCB-93F6-7579E01E91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4" y="4534294"/>
            <a:ext cx="4443984" cy="19120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b="1" dirty="0"/>
              <a:t>DISADVANTAGES</a:t>
            </a:r>
          </a:p>
          <a:p>
            <a:pPr marL="0" indent="0">
              <a:buNone/>
            </a:pPr>
            <a:r>
              <a:rPr lang="sk-SK" dirty="0"/>
              <a:t>   DISORDER</a:t>
            </a:r>
          </a:p>
          <a:p>
            <a:pPr marL="0" indent="0">
              <a:buNone/>
            </a:pPr>
            <a:r>
              <a:rPr lang="sk-SK" dirty="0"/>
              <a:t>   NOISE </a:t>
            </a:r>
          </a:p>
          <a:p>
            <a:pPr marL="0" indent="0">
              <a:buNone/>
            </a:pPr>
            <a:r>
              <a:rPr lang="sk-SK" dirty="0"/>
              <a:t>   EXHAUSTION</a:t>
            </a:r>
          </a:p>
        </p:txBody>
      </p:sp>
      <p:pic>
        <p:nvPicPr>
          <p:cNvPr id="2" name="Obrázok 1" descr="Obrázok, na ktorom je text, snímka obrazovky, multimediálny softvér, softvér&#10;&#10;Automaticky generovaný popis">
            <a:extLst>
              <a:ext uri="{FF2B5EF4-FFF2-40B4-BE49-F238E27FC236}">
                <a16:creationId xmlns:a16="http://schemas.microsoft.com/office/drawing/2014/main" id="{97185329-0EBE-EC89-5C19-583E3A520A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1600" y="324921"/>
            <a:ext cx="5241303" cy="39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196681CD-B5C6-EF68-8863-B89F0BA0C2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7199" y="324921"/>
            <a:ext cx="468461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34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Obrázok, na ktorom je exteriér, tráva, nebo, budova&#10;&#10;Automaticky generovaný popis">
            <a:extLst>
              <a:ext uri="{FF2B5EF4-FFF2-40B4-BE49-F238E27FC236}">
                <a16:creationId xmlns:a16="http://schemas.microsoft.com/office/drawing/2014/main" id="{6BE62510-A175-9D47-9EDF-D9FB6C162C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rtlCol="0">
            <a:normAutofit/>
          </a:bodyPr>
          <a:lstStyle/>
          <a:p>
            <a:pPr rtl="0"/>
            <a:r>
              <a:rPr lang="sk-SK">
                <a:solidFill>
                  <a:schemeClr val="bg2"/>
                </a:solidFill>
              </a:rPr>
              <a:t>Thank</a:t>
            </a:r>
            <a:r>
              <a:rPr lang="sk-SK" dirty="0">
                <a:solidFill>
                  <a:schemeClr val="bg2"/>
                </a:solidFill>
              </a:rPr>
              <a:t> </a:t>
            </a:r>
            <a:r>
              <a:rPr lang="sk-SK">
                <a:solidFill>
                  <a:schemeClr val="bg2"/>
                </a:solidFill>
              </a:rPr>
              <a:t>you</a:t>
            </a:r>
            <a:r>
              <a:rPr lang="sk-SK" dirty="0">
                <a:solidFill>
                  <a:schemeClr val="bg2"/>
                </a:solidFill>
              </a:rPr>
              <a:t> </a:t>
            </a:r>
            <a:r>
              <a:rPr lang="sk-SK">
                <a:solidFill>
                  <a:schemeClr val="bg2"/>
                </a:solidFill>
              </a:rPr>
              <a:t>for</a:t>
            </a:r>
            <a:r>
              <a:rPr lang="sk-SK" dirty="0">
                <a:solidFill>
                  <a:schemeClr val="bg2"/>
                </a:solidFill>
              </a:rPr>
              <a:t> </a:t>
            </a:r>
            <a:r>
              <a:rPr lang="sk-SK">
                <a:solidFill>
                  <a:schemeClr val="bg2"/>
                </a:solidFill>
              </a:rPr>
              <a:t>your</a:t>
            </a:r>
            <a:r>
              <a:rPr lang="sk-SK" dirty="0">
                <a:solidFill>
                  <a:schemeClr val="bg2"/>
                </a:solidFill>
              </a:rPr>
              <a:t> </a:t>
            </a:r>
            <a:r>
              <a:rPr lang="sk-SK">
                <a:solidFill>
                  <a:schemeClr val="bg2"/>
                </a:solidFill>
              </a:rPr>
              <a:t>attention</a:t>
            </a:r>
            <a:endParaRPr lang="sk-SK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20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CB65CD91-F5B7-D446-9C8C-8E7FD1C4D4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124" y="1505"/>
            <a:ext cx="7589856" cy="6856871"/>
          </a:xfrm>
          <a:prstGeom prst="rect">
            <a:avLst/>
          </a:prstGeom>
        </p:spPr>
      </p:pic>
      <p:sp>
        <p:nvSpPr>
          <p:cNvPr id="13" name="Obdĺžnik 12">
            <a:extLst>
              <a:ext uri="{FF2B5EF4-FFF2-40B4-BE49-F238E27FC236}">
                <a16:creationId xmlns:a16="http://schemas.microsoft.com/office/drawing/2014/main" id="{6D043292-708B-4F69-AE72-8FB56C6E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799"/>
            <a:ext cx="6176776" cy="951615"/>
          </a:xfrm>
        </p:spPr>
        <p:txBody>
          <a:bodyPr rtlCol="0">
            <a:normAutofit fontScale="90000"/>
          </a:bodyPr>
          <a:lstStyle/>
          <a:p>
            <a:pPr marL="342900" indent="-342900" rtl="0">
              <a:buFont typeface="Wingdings" panose="05000000000000000000" pitchFamily="2" charset="2"/>
              <a:buChar char="q"/>
            </a:pPr>
            <a:r>
              <a:rPr lang="sk-SK" sz="2200" dirty="0"/>
              <a:t>FIĽAKOVO IS A SMALL TOWN IN SOUTHERN SLOVAKIA.</a:t>
            </a:r>
            <a:br>
              <a:rPr lang="sk-SK" sz="2200" dirty="0"/>
            </a:br>
            <a:br>
              <a:rPr lang="sk-SK" dirty="0"/>
            </a:br>
            <a:br>
              <a:rPr lang="sk-SK" dirty="0"/>
            </a:br>
            <a:endParaRPr lang="sk-SK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3E07AA5F-8072-9541-85CB-0C9A4C1EBC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76"/>
            <a:ext cx="4373526" cy="3313948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2A8AB22A-14EA-F842-BE52-8E0EC555C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543300"/>
            <a:ext cx="4373526" cy="3313948"/>
          </a:xfrm>
          <a:prstGeom prst="rect">
            <a:avLst/>
          </a:prstGeom>
        </p:spPr>
      </p:pic>
      <p:sp>
        <p:nvSpPr>
          <p:cNvPr id="15" name="Obdĺžnik 14">
            <a:extLst>
              <a:ext uri="{FF2B5EF4-FFF2-40B4-BE49-F238E27FC236}">
                <a16:creationId xmlns:a16="http://schemas.microsoft.com/office/drawing/2014/main" id="{9F01DDB9-C75C-44C2-9331-356EAF9C0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14700"/>
            <a:ext cx="4373545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72C017B3-7B7A-4C5A-A3E9-09EC1428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CA5BBA60-6101-46BF-BF49-CE53D15F86ED}"/>
              </a:ext>
            </a:extLst>
          </p:cNvPr>
          <p:cNvSpPr txBox="1">
            <a:spLocks/>
          </p:cNvSpPr>
          <p:nvPr/>
        </p:nvSpPr>
        <p:spPr>
          <a:xfrm>
            <a:off x="5080074" y="1403499"/>
            <a:ext cx="6176776" cy="47687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sk-SK" sz="2200" dirty="0"/>
              <a:t>IT IS INHABITED BY HUNGARIANS, SLOVAKS AND ROMANIES.</a:t>
            </a:r>
            <a:br>
              <a:rPr lang="sk-SK" dirty="0"/>
            </a:b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44128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1730829"/>
          </a:xfrm>
        </p:spPr>
        <p:txBody>
          <a:bodyPr/>
          <a:lstStyle/>
          <a:p>
            <a:r>
              <a:rPr lang="hu-HU" dirty="0"/>
              <a:t>LAJOS MOCSÁRY</a:t>
            </a:r>
            <a:endParaRPr lang="sk-SK" dirty="0"/>
          </a:p>
        </p:txBody>
      </p:sp>
      <p:pic>
        <p:nvPicPr>
          <p:cNvPr id="5" name="Zástupný objekt pre obrázo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723900" y="2416629"/>
            <a:ext cx="3855720" cy="345077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200" dirty="0"/>
              <a:t>OUR SCHOOL WAS NAMED AFTER LAJOS MOCSÁRY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200" dirty="0"/>
              <a:t>HE WAS A HUNGARIAN POLITICIAN, WHO SUPPORTED THE EQUALITY OF ALL NATIONALITIES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7601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1730829"/>
          </a:xfrm>
        </p:spPr>
        <p:txBody>
          <a:bodyPr/>
          <a:lstStyle/>
          <a:p>
            <a:r>
              <a:rPr lang="hu-HU" dirty="0"/>
              <a:t>OUR SCHOOL</a:t>
            </a:r>
            <a:endParaRPr lang="sk-SK" dirty="0"/>
          </a:p>
        </p:txBody>
      </p:sp>
      <p:pic>
        <p:nvPicPr>
          <p:cNvPr id="5" name="Zástupný objekt pre obrázok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0314" y="0"/>
            <a:ext cx="6411686" cy="6858000"/>
          </a:xfrm>
        </p:spPr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723899" y="1520456"/>
            <a:ext cx="4220241" cy="492287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2200" dirty="0"/>
              <a:t>HUNGARIAN-SPEAKING ROMANI STUDENTS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2200" dirty="0"/>
              <a:t>CHALLENGES:</a:t>
            </a:r>
          </a:p>
          <a:p>
            <a:r>
              <a:rPr lang="sk-SK" sz="2200" dirty="0"/>
              <a:t>- POOR FACILITIES</a:t>
            </a:r>
          </a:p>
          <a:p>
            <a:r>
              <a:rPr lang="sk-SK" sz="2200" dirty="0"/>
              <a:t>- POVERTY</a:t>
            </a:r>
          </a:p>
          <a:p>
            <a:endParaRPr lang="sk-SK" sz="22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191067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1730829"/>
          </a:xfrm>
        </p:spPr>
        <p:txBody>
          <a:bodyPr/>
          <a:lstStyle/>
          <a:p>
            <a:r>
              <a:rPr lang="hu-HU" dirty="0"/>
              <a:t>SOLUTIONS</a:t>
            </a:r>
            <a:endParaRPr lang="sk-SK" dirty="0"/>
          </a:p>
        </p:txBody>
      </p:sp>
      <p:pic>
        <p:nvPicPr>
          <p:cNvPr id="5" name="Zástupný objekt pre obrázok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4113" y="0"/>
            <a:ext cx="6407888" cy="6861855"/>
          </a:xfrm>
        </p:spPr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723899" y="1520456"/>
            <a:ext cx="4326565" cy="492287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2200" dirty="0"/>
              <a:t>EMPATHY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2200" dirty="0"/>
              <a:t>PRACTICAL LIFE SKILLS EDUCATION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2200" dirty="0"/>
              <a:t>COOPERATION WITH PARTNERS </a:t>
            </a:r>
            <a:r>
              <a:rPr lang="sk-SK" sz="2200" i="1" dirty="0"/>
              <a:t>(</a:t>
            </a:r>
            <a:r>
              <a:rPr lang="sk-SK" sz="2200" i="1" dirty="0" err="1"/>
              <a:t>Eurpean</a:t>
            </a:r>
            <a:r>
              <a:rPr lang="sk-SK" sz="2200" i="1" dirty="0"/>
              <a:t> </a:t>
            </a:r>
            <a:r>
              <a:rPr lang="sk-SK" sz="2200" i="1" dirty="0" err="1"/>
              <a:t>Investment</a:t>
            </a:r>
            <a:r>
              <a:rPr lang="sk-SK" sz="2200" i="1" dirty="0"/>
              <a:t> Bank, </a:t>
            </a:r>
            <a:r>
              <a:rPr lang="sk-SK" sz="2200" i="1" dirty="0" err="1"/>
              <a:t>Nurture</a:t>
            </a:r>
            <a:r>
              <a:rPr lang="sk-SK" sz="2200" i="1" dirty="0"/>
              <a:t> International, </a:t>
            </a:r>
            <a:r>
              <a:rPr lang="sk-SK" sz="2200" i="1" dirty="0" err="1"/>
              <a:t>Roma</a:t>
            </a:r>
            <a:r>
              <a:rPr lang="sk-SK" sz="2200" i="1" dirty="0"/>
              <a:t> </a:t>
            </a:r>
            <a:r>
              <a:rPr lang="sk-SK" sz="2200" i="1" dirty="0" err="1"/>
              <a:t>Education</a:t>
            </a:r>
            <a:r>
              <a:rPr lang="sk-SK" sz="2200" i="1" dirty="0"/>
              <a:t> </a:t>
            </a:r>
            <a:r>
              <a:rPr lang="sk-SK" sz="2200" i="1" dirty="0" err="1"/>
              <a:t>Fund</a:t>
            </a:r>
            <a:r>
              <a:rPr lang="sk-SK" sz="2200" i="1" dirty="0"/>
              <a:t>, </a:t>
            </a:r>
            <a:r>
              <a:rPr lang="sk-SK" sz="2200" i="1" dirty="0" err="1"/>
              <a:t>companies</a:t>
            </a:r>
            <a:r>
              <a:rPr lang="sk-SK" sz="2200" i="1" dirty="0"/>
              <a:t>...)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2200" dirty="0"/>
              <a:t>MODERN METHODS</a:t>
            </a:r>
          </a:p>
        </p:txBody>
      </p:sp>
    </p:spTree>
    <p:extLst>
      <p:ext uri="{BB962C8B-B14F-4D97-AF65-F5344CB8AC3E}">
        <p14:creationId xmlns:p14="http://schemas.microsoft.com/office/powerpoint/2010/main" val="205639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BF510-8D1F-4290-91BD-7EE39DEF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I</a:t>
            </a:r>
            <a:r>
              <a:rPr lang="hu-HU" sz="3800" dirty="0"/>
              <a:t>NNOVATIVE METHODS IN TEACHING GEOGRAPHY</a:t>
            </a:r>
            <a:endParaRPr lang="sk-SK" sz="3800" dirty="0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7EC32FF7-AA3E-46BD-84EF-F675DC0C5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843684"/>
            <a:ext cx="4199082" cy="3328516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2200" dirty="0"/>
              <a:t>TOPIC: THE </a:t>
            </a:r>
            <a:r>
              <a:rPr lang="sk-SK" sz="2200" dirty="0"/>
              <a:t>WORLD‘S BIOMES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2200" dirty="0"/>
              <a:t>2 ELEMENTS:</a:t>
            </a:r>
            <a:endParaRPr lang="hu-HU" sz="2200" dirty="0"/>
          </a:p>
          <a:p>
            <a:r>
              <a:rPr lang="hu-HU" sz="2200" dirty="0"/>
              <a:t>- DISCOVER THE BIOMES (ANIMALS, PLANTS, WEATHER)</a:t>
            </a:r>
          </a:p>
          <a:p>
            <a:r>
              <a:rPr lang="hu-HU" sz="2200" dirty="0"/>
              <a:t>- PRACTICING THE KNOWLEDGE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k-SK" sz="22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21B43C45-524D-4CB2-AF96-64B328777D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8536" y="0"/>
            <a:ext cx="6393463" cy="332851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492AD17B-2CD1-409E-8FBB-8BF539DB8E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8536" y="3429000"/>
            <a:ext cx="639346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28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62092BC-5C8D-421D-922E-FC74B4481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4444416"/>
            <a:ext cx="4443984" cy="1912093"/>
          </a:xfrm>
        </p:spPr>
        <p:txBody>
          <a:bodyPr/>
          <a:lstStyle/>
          <a:p>
            <a:pPr marL="0" indent="0">
              <a:buNone/>
            </a:pPr>
            <a:r>
              <a:rPr lang="hu-HU" b="1" dirty="0"/>
              <a:t>ADVANTAGES</a:t>
            </a:r>
          </a:p>
          <a:p>
            <a:pPr marL="0" indent="0">
              <a:buNone/>
            </a:pPr>
            <a:r>
              <a:rPr lang="hu-HU" dirty="0"/>
              <a:t>MORE ACTIVE STUDENTS</a:t>
            </a:r>
          </a:p>
          <a:p>
            <a:pPr marL="0" indent="0">
              <a:buNone/>
            </a:pPr>
            <a:r>
              <a:rPr lang="hu-HU" dirty="0"/>
              <a:t>BETTER MARKS</a:t>
            </a:r>
            <a:endParaRPr lang="sk-SK" dirty="0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B59923E-90FD-4DCB-93F6-7579E01E91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4" y="4444416"/>
            <a:ext cx="4443984" cy="1912093"/>
          </a:xfrm>
        </p:spPr>
        <p:txBody>
          <a:bodyPr/>
          <a:lstStyle/>
          <a:p>
            <a:pPr marL="0" indent="0">
              <a:buNone/>
            </a:pPr>
            <a:r>
              <a:rPr lang="hu-HU" b="1" dirty="0"/>
              <a:t>DISADVANTAGES</a:t>
            </a:r>
          </a:p>
          <a:p>
            <a:pPr marL="0" indent="0">
              <a:buNone/>
            </a:pPr>
            <a:r>
              <a:rPr lang="hu-HU" dirty="0"/>
              <a:t>PROBLEMS WITH DISCIPLINE</a:t>
            </a:r>
          </a:p>
          <a:p>
            <a:pPr marL="0" indent="0">
              <a:buNone/>
            </a:pPr>
            <a:r>
              <a:rPr lang="hu-HU" dirty="0"/>
              <a:t>OLD OR INADEQUATE EQUIPMENT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B333D19-1EB6-43C3-A1B1-6D0CB3CB40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0628" y="212654"/>
            <a:ext cx="2711000" cy="3960000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39C9EBDD-85A1-4ABC-8797-AB9107863C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7418" y="212654"/>
            <a:ext cx="2715191" cy="396000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6C8C3F9C-A753-4D32-83D1-28E59E31B4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8400" y="212654"/>
            <a:ext cx="263526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8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BF510-8D1F-4290-91BD-7EE39DEF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I</a:t>
            </a:r>
            <a:r>
              <a:rPr lang="hu-HU" sz="3800" dirty="0"/>
              <a:t>NNOVATIVE METHODS IN TEACHING HISTORY</a:t>
            </a:r>
            <a:endParaRPr lang="sk-SK" sz="3800" dirty="0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7EC32FF7-AA3E-46BD-84EF-F675DC0C5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843684"/>
            <a:ext cx="3855720" cy="332851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2200" dirty="0"/>
              <a:t>MANY STUDENTS DO NOT STUDY AT HOME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2200" dirty="0"/>
              <a:t>FIXATION AND REPETITION PLAY AN IMPORTANT ROLE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2200" dirty="0"/>
              <a:t>GAME CALLED TRAVELERS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k-SK" dirty="0"/>
          </a:p>
        </p:txBody>
      </p:sp>
      <p:pic>
        <p:nvPicPr>
          <p:cNvPr id="9" name="Zástupný objekt pre obrázok 8">
            <a:extLst>
              <a:ext uri="{FF2B5EF4-FFF2-40B4-BE49-F238E27FC236}">
                <a16:creationId xmlns:a16="http://schemas.microsoft.com/office/drawing/2014/main" id="{A215A416-02C4-4782-89D3-2BBF886FB7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9962" y="1"/>
            <a:ext cx="6472038" cy="6857999"/>
          </a:xfrm>
        </p:spPr>
      </p:pic>
    </p:spTree>
    <p:extLst>
      <p:ext uri="{BB962C8B-B14F-4D97-AF65-F5344CB8AC3E}">
        <p14:creationId xmlns:p14="http://schemas.microsoft.com/office/powerpoint/2010/main" val="2249880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62092BC-5C8D-421D-922E-FC74B4481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4699587"/>
            <a:ext cx="4443984" cy="1912093"/>
          </a:xfrm>
        </p:spPr>
        <p:txBody>
          <a:bodyPr/>
          <a:lstStyle/>
          <a:p>
            <a:pPr marL="0" indent="0">
              <a:buNone/>
            </a:pPr>
            <a:r>
              <a:rPr lang="hu-HU" b="1" dirty="0"/>
              <a:t>ADVANTAGES</a:t>
            </a:r>
          </a:p>
          <a:p>
            <a:pPr marL="0" indent="0">
              <a:buNone/>
            </a:pPr>
            <a:r>
              <a:rPr lang="hu-HU" dirty="0"/>
              <a:t>THE STUDENTS ENJOY IT</a:t>
            </a:r>
          </a:p>
          <a:p>
            <a:pPr marL="0" indent="0">
              <a:buNone/>
            </a:pPr>
            <a:r>
              <a:rPr lang="hu-HU" dirty="0"/>
              <a:t>FIXATION OF KNOWLEDGES</a:t>
            </a:r>
          </a:p>
          <a:p>
            <a:pPr marL="0" indent="0">
              <a:buNone/>
            </a:pPr>
            <a:r>
              <a:rPr lang="hu-HU" dirty="0"/>
              <a:t>PLAY + LEARNING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B59923E-90FD-4DCB-93F6-7579E01E91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4" y="4699587"/>
            <a:ext cx="4443984" cy="1912093"/>
          </a:xfrm>
        </p:spPr>
        <p:txBody>
          <a:bodyPr/>
          <a:lstStyle/>
          <a:p>
            <a:pPr marL="0" indent="0">
              <a:buNone/>
            </a:pPr>
            <a:r>
              <a:rPr lang="hu-HU" b="1" dirty="0"/>
              <a:t>DISADVANTAGES</a:t>
            </a:r>
          </a:p>
          <a:p>
            <a:pPr marL="0" indent="0">
              <a:buNone/>
            </a:pPr>
            <a:r>
              <a:rPr lang="hu-HU" dirty="0"/>
              <a:t>COMPETITIVE ATTITUDE</a:t>
            </a:r>
            <a:endParaRPr lang="sk-SK" dirty="0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40663C1D-B0BD-4CDE-8C56-8EB6E2FC78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425302"/>
            <a:ext cx="3209636" cy="3982492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C083D3DD-5FAD-4F9D-9B08-08DFF579FF8D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0628" y="425372"/>
            <a:ext cx="5684102" cy="3959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8897095"/>
      </p:ext>
    </p:extLst>
  </p:cSld>
  <p:clrMapOvr>
    <a:masterClrMapping/>
  </p:clrMapOvr>
</p:sld>
</file>

<file path=ppt/theme/theme1.xml><?xml version="1.0" encoding="utf-8"?>
<a:theme xmlns:a="http://schemas.openxmlformats.org/drawingml/2006/main" name="Orezani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26757D5-6F93-45B0-82A2-39BC87D70F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082C27-02EB-4B4A-A84F-7021AA79D4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155078-021E-49AB-8F30-C53CA1A5999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Návrh cestovania</Template>
  <TotalTime>435</TotalTime>
  <Words>237</Words>
  <Application>Microsoft Office PowerPoint</Application>
  <PresentationFormat>Širokouhlá</PresentationFormat>
  <Paragraphs>68</Paragraphs>
  <Slides>14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Calibri</vt:lpstr>
      <vt:lpstr>Franklin Gothic Book</vt:lpstr>
      <vt:lpstr>Wingdings</vt:lpstr>
      <vt:lpstr>Orezanie</vt:lpstr>
      <vt:lpstr>MOCSÁRY LAJOS ELEMENTARY SCHOOL</vt:lpstr>
      <vt:lpstr>FIĽAKOVO IS A SMALL TOWN IN SOUTHERN SLOVAKIA.   </vt:lpstr>
      <vt:lpstr>LAJOS MOCSÁRY</vt:lpstr>
      <vt:lpstr>OUR SCHOOL</vt:lpstr>
      <vt:lpstr>SOLUTIONS</vt:lpstr>
      <vt:lpstr>INNOVATIVE METHODS IN TEACHING GEOGRAPHY</vt:lpstr>
      <vt:lpstr>Prezentácia programu PowerPoint</vt:lpstr>
      <vt:lpstr>INNOVATIVE METHODS IN TEACHING HISTORY</vt:lpstr>
      <vt:lpstr>Prezentácia programu PowerPoint</vt:lpstr>
      <vt:lpstr>INNOVATIVE METHODS IN TEACHING HUNAGRIAN LANGUAGE</vt:lpstr>
      <vt:lpstr>Prezentácia programu PowerPoint</vt:lpstr>
      <vt:lpstr>INNOVATIVE METHODS IN TEACHING  GERMAN LANGUAGE</vt:lpstr>
      <vt:lpstr>Prezentácia programu PowerPoint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Cestovanie s návrhom Orezanie</dc:title>
  <dc:creator>József Molnár</dc:creator>
  <cp:lastModifiedBy>Roman Csabay</cp:lastModifiedBy>
  <cp:revision>42</cp:revision>
  <dcterms:created xsi:type="dcterms:W3CDTF">2024-11-05T16:55:38Z</dcterms:created>
  <dcterms:modified xsi:type="dcterms:W3CDTF">2024-12-12T13:02:18Z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